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theme/themeOverride7.xml" ContentType="application/vnd.openxmlformats-officedocument.themeOverr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theme/themeOverride5.xml" ContentType="application/vnd.openxmlformats-officedocument.themeOverr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charts/chart13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diagrams/layout3.xml" ContentType="application/vnd.openxmlformats-officedocument.drawingml.diagramLayout+xml"/>
  <Override PartName="/ppt/charts/chart7.xml" ContentType="application/vnd.openxmlformats-officedocument.drawingml.chart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theme/themeOverride8.xml" ContentType="application/vnd.openxmlformats-officedocument.themeOverr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theme/themeOverride6.xml" ContentType="application/vnd.openxmlformats-officedocument.themeOverr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theme/themeOverride4.xml" ContentType="application/vnd.openxmlformats-officedocument.themeOverr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diagrams/layout2.xml" ContentType="application/vnd.openxmlformats-officedocument.drawingml.diagramLayout+xml"/>
  <Default Extension="gif" ContentType="image/gif"/>
  <Override PartName="/ppt/charts/chart10.xml" ContentType="application/vnd.openxmlformats-officedocument.drawingml.chart+xml"/>
  <Override PartName="/ppt/charts/chart4.xml" ContentType="application/vnd.openxmlformats-officedocument.drawingml.chart+xml"/>
  <Override PartName="/ppt/diagrams/data3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2"/>
  </p:notesMasterIdLst>
  <p:sldIdLst>
    <p:sldId id="285" r:id="rId2"/>
    <p:sldId id="275" r:id="rId3"/>
    <p:sldId id="276" r:id="rId4"/>
    <p:sldId id="277" r:id="rId5"/>
    <p:sldId id="280" r:id="rId6"/>
    <p:sldId id="281" r:id="rId7"/>
    <p:sldId id="282" r:id="rId8"/>
    <p:sldId id="279" r:id="rId9"/>
    <p:sldId id="283" r:id="rId10"/>
    <p:sldId id="284" r:id="rId11"/>
    <p:sldId id="287" r:id="rId12"/>
    <p:sldId id="288" r:id="rId13"/>
    <p:sldId id="261" r:id="rId14"/>
    <p:sldId id="262" r:id="rId15"/>
    <p:sldId id="270" r:id="rId16"/>
    <p:sldId id="271" r:id="rId17"/>
    <p:sldId id="272" r:id="rId18"/>
    <p:sldId id="273" r:id="rId19"/>
    <p:sldId id="286" r:id="rId20"/>
    <p:sldId id="257" r:id="rId21"/>
  </p:sldIdLst>
  <p:sldSz cx="9144000" cy="6858000" type="screen4x3"/>
  <p:notesSz cx="6761163" cy="9942513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788E"/>
    <a:srgbClr val="CC0000"/>
    <a:srgbClr val="800000"/>
    <a:srgbClr val="422C16"/>
    <a:srgbClr val="006666"/>
    <a:srgbClr val="0099CC"/>
    <a:srgbClr val="1C1C1C"/>
    <a:srgbClr val="CCFF99"/>
    <a:srgbClr val="CCFF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23" autoAdjust="0"/>
    <p:restoredTop sz="94652" autoAdjust="0"/>
  </p:normalViewPr>
  <p:slideViewPr>
    <p:cSldViewPr>
      <p:cViewPr varScale="1">
        <p:scale>
          <a:sx n="88" d="100"/>
          <a:sy n="88" d="100"/>
        </p:scale>
        <p:origin x="-99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8.xlsx"/><Relationship Id="rId1" Type="http://schemas.openxmlformats.org/officeDocument/2006/relationships/themeOverride" Target="../theme/themeOverride4.xm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9.xlsx"/><Relationship Id="rId1" Type="http://schemas.openxmlformats.org/officeDocument/2006/relationships/themeOverride" Target="../theme/themeOverride5.xml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10.xlsx"/><Relationship Id="rId1" Type="http://schemas.openxmlformats.org/officeDocument/2006/relationships/themeOverride" Target="../theme/themeOverride6.xm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11.xlsx"/><Relationship Id="rId1" Type="http://schemas.openxmlformats.org/officeDocument/2006/relationships/themeOverride" Target="../theme/themeOverride7.xml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12.xlsx"/><Relationship Id="rId1" Type="http://schemas.openxmlformats.org/officeDocument/2006/relationships/themeOverride" Target="../theme/themeOverride8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user\&#1056;&#1072;&#1073;&#1086;&#1095;&#1080;&#1081;%20&#1089;&#1090;&#1086;&#1083;\&#1089;&#1090;&#1072;&#1090;.%20&#1079;&#1073;&#1110;&#1088;&#1085;&#1080;&#1082;%202013\&#1076;&#1083;&#1103;%20&#1076;&#1086;&#1089;&#1083;&#1110;&#1076;&#1078;&#1077;&#1085;&#1100;%202013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user\&#1056;&#1072;&#1073;&#1086;&#1095;&#1080;&#1081;%20&#1089;&#1090;&#1086;&#1083;\&#1089;&#1090;&#1072;&#1090;.%20&#1079;&#1073;&#1110;&#1088;&#1085;&#1080;&#1082;%202013\&#1110;&#1085;&#1092;&#1086;&#1088;&#1084;&#1072;&#1094;&#1110;&#1103;%20&#1076;&#1086;%20&#1089;&#1090;&#1072;&#1090;&#1080;&#1089;&#1090;&#1080;&#1095;&#1085;&#1086;&#1075;&#1086;%20&#1076;&#1086;&#1074;&#1110;&#1076;&#1085;&#1080;&#1082;&#1072;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5.xlsx"/><Relationship Id="rId1" Type="http://schemas.openxmlformats.org/officeDocument/2006/relationships/themeOverride" Target="../theme/themeOverride1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6.xlsx"/><Relationship Id="rId1" Type="http://schemas.openxmlformats.org/officeDocument/2006/relationships/themeOverride" Target="../theme/themeOverride2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7.xlsx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>
              <a:gsLst>
                <a:gs pos="0">
                  <a:srgbClr val="92D050"/>
                </a:gs>
                <a:gs pos="50000">
                  <a:srgbClr val="CCFFCC"/>
                </a:gs>
                <a:gs pos="100000">
                  <a:schemeClr val="bg1"/>
                </a:gs>
              </a:gsLst>
              <a:lin ang="5400000" scaled="0"/>
            </a:gradFill>
            <a:ln>
              <a:solidFill>
                <a:srgbClr val="92D050"/>
              </a:solidFill>
            </a:ln>
          </c:spPr>
          <c:dLbls>
            <c:spPr>
              <a:noFill/>
              <a:ln>
                <a:noFill/>
              </a:ln>
            </c:spPr>
            <c:txPr>
              <a:bodyPr/>
              <a:lstStyle/>
              <a:p>
                <a:pPr>
                  <a:defRPr lang="ru-RU" sz="2400" b="1"/>
                </a:pPr>
                <a:endParaRPr lang="ru-RU"/>
              </a:p>
            </c:txPr>
            <c:dLblPos val="ctr"/>
            <c:showVal val="1"/>
          </c:dLbls>
          <c:cat>
            <c:strRef>
              <c:f>Лист1!$A$2:$A$9</c:f>
              <c:strCache>
                <c:ptCount val="8"/>
                <c:pt idx="0">
                  <c:v>1995/96</c:v>
                </c:pt>
                <c:pt idx="1">
                  <c:v>2000/01</c:v>
                </c:pt>
                <c:pt idx="2">
                  <c:v>2005/06</c:v>
                </c:pt>
                <c:pt idx="3">
                  <c:v>2008/09</c:v>
                </c:pt>
                <c:pt idx="4">
                  <c:v>2009/10</c:v>
                </c:pt>
                <c:pt idx="5">
                  <c:v>2010/11</c:v>
                </c:pt>
                <c:pt idx="6">
                  <c:v>2011/12</c:v>
                </c:pt>
                <c:pt idx="7">
                  <c:v>2012/13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27</c:v>
                </c:pt>
                <c:pt idx="1">
                  <c:v>34</c:v>
                </c:pt>
                <c:pt idx="2">
                  <c:v>62</c:v>
                </c:pt>
                <c:pt idx="3">
                  <c:v>69</c:v>
                </c:pt>
                <c:pt idx="4">
                  <c:v>69</c:v>
                </c:pt>
                <c:pt idx="5">
                  <c:v>62</c:v>
                </c:pt>
                <c:pt idx="6">
                  <c:v>63</c:v>
                </c:pt>
                <c:pt idx="7">
                  <c:v>63</c:v>
                </c:pt>
              </c:numCache>
            </c:numRef>
          </c:val>
        </c:ser>
        <c:gapWidth val="36"/>
        <c:axId val="76932224"/>
        <c:axId val="76933760"/>
      </c:barChart>
      <c:catAx>
        <c:axId val="76932224"/>
        <c:scaling>
          <c:orientation val="minMax"/>
        </c:scaling>
        <c:axPos val="b"/>
        <c:tickLblPos val="nextTo"/>
        <c:txPr>
          <a:bodyPr/>
          <a:lstStyle/>
          <a:p>
            <a:pPr>
              <a:defRPr lang="ru-RU"/>
            </a:pPr>
            <a:endParaRPr lang="ru-RU"/>
          </a:p>
        </c:txPr>
        <c:crossAx val="76933760"/>
        <c:crosses val="autoZero"/>
        <c:auto val="1"/>
        <c:lblAlgn val="ctr"/>
        <c:lblOffset val="100"/>
      </c:catAx>
      <c:valAx>
        <c:axId val="76933760"/>
        <c:scaling>
          <c:orientation val="minMax"/>
        </c:scaling>
        <c:axPos val="l"/>
        <c:numFmt formatCode="General" sourceLinked="1"/>
        <c:tickLblPos val="nextTo"/>
        <c:txPr>
          <a:bodyPr/>
          <a:lstStyle/>
          <a:p>
            <a:pPr>
              <a:defRPr lang="ru-RU"/>
            </a:pPr>
            <a:endParaRPr lang="ru-RU"/>
          </a:p>
        </c:txPr>
        <c:crossAx val="76932224"/>
        <c:crosses val="autoZero"/>
        <c:crossBetween val="between"/>
      </c:valAx>
    </c:plotArea>
    <c:plotVisOnly val="1"/>
    <c:dispBlanksAs val="gap"/>
  </c:chart>
  <c:spPr>
    <a:ln>
      <a:noFill/>
    </a:ln>
  </c:spPr>
  <c:txPr>
    <a:bodyPr/>
    <a:lstStyle/>
    <a:p>
      <a:pPr>
        <a:defRPr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3.6604947458668213E-2"/>
          <c:y val="0.23984659655878771"/>
          <c:w val="0.86399781575632062"/>
          <c:h val="0.53512538254236519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809EC2"/>
            </a:solidFill>
          </c:spPr>
          <c:dLbls>
            <c:dLbl>
              <c:idx val="0"/>
              <c:layout>
                <c:manualLayout>
                  <c:x val="0"/>
                  <c:y val="1.6733483480845655E-2"/>
                </c:manualLayout>
              </c:layout>
              <c:showVal val="1"/>
            </c:dLbl>
            <c:txPr>
              <a:bodyPr/>
              <a:lstStyle/>
              <a:p>
                <a:pPr>
                  <a:defRPr sz="1200">
                    <a:latin typeface="+mj-lt"/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ОКР "молодший спеціаліст"</c:v>
                </c:pt>
                <c:pt idx="1">
                  <c:v>ОКР "бакалавр"</c:v>
                </c:pt>
                <c:pt idx="2">
                  <c:v>ОКР "спеціаліст"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370</c:v>
                </c:pt>
                <c:pt idx="1">
                  <c:v>126</c:v>
                </c:pt>
                <c:pt idx="2">
                  <c:v>111</c:v>
                </c:pt>
              </c:numCache>
            </c:numRef>
          </c:val>
        </c:ser>
        <c:dLbls>
          <c:showVal val="1"/>
        </c:dLbls>
        <c:overlap val="-25"/>
        <c:axId val="87716224"/>
        <c:axId val="87717760"/>
      </c:barChart>
      <c:catAx>
        <c:axId val="87716224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87717760"/>
        <c:crosses val="autoZero"/>
        <c:auto val="1"/>
        <c:lblAlgn val="ctr"/>
        <c:lblOffset val="100"/>
      </c:catAx>
      <c:valAx>
        <c:axId val="87717760"/>
        <c:scaling>
          <c:orientation val="minMax"/>
        </c:scaling>
        <c:delete val="1"/>
        <c:axPos val="l"/>
        <c:numFmt formatCode="General" sourceLinked="1"/>
        <c:tickLblPos val="none"/>
        <c:crossAx val="8771622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3.272771060176359E-2"/>
          <c:y val="0.27612224139082098"/>
          <c:w val="0.93454457879647301"/>
          <c:h val="0.42393950999441427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випуск</c:v>
                </c:pt>
              </c:strCache>
            </c:strRef>
          </c:tx>
          <c:dLbls>
            <c:txPr>
              <a:bodyPr/>
              <a:lstStyle/>
              <a:p>
                <a:pPr>
                  <a:defRPr sz="1200">
                    <a:latin typeface="+mj-lt"/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ОКР "молодший спеціаліст"</c:v>
                </c:pt>
                <c:pt idx="1">
                  <c:v>ОКР "бакалавр"</c:v>
                </c:pt>
                <c:pt idx="2">
                  <c:v>ОКР "спеціаліст"</c:v>
                </c:pt>
                <c:pt idx="3">
                  <c:v>ОКР "магістр"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35</c:v>
                </c:pt>
                <c:pt idx="1">
                  <c:v>371</c:v>
                </c:pt>
                <c:pt idx="2">
                  <c:v>87</c:v>
                </c:pt>
                <c:pt idx="3">
                  <c:v>10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прецевлаштовані</c:v>
                </c:pt>
              </c:strCache>
            </c:strRef>
          </c:tx>
          <c:dLbls>
            <c:txPr>
              <a:bodyPr/>
              <a:lstStyle/>
              <a:p>
                <a:pPr>
                  <a:defRPr sz="1200">
                    <a:latin typeface="+mj-lt"/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ОКР "молодший спеціаліст"</c:v>
                </c:pt>
                <c:pt idx="1">
                  <c:v>ОКР "бакалавр"</c:v>
                </c:pt>
                <c:pt idx="2">
                  <c:v>ОКР "спеціаліст"</c:v>
                </c:pt>
                <c:pt idx="3">
                  <c:v>ОКР "магістр"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24</c:v>
                </c:pt>
                <c:pt idx="1">
                  <c:v>24</c:v>
                </c:pt>
                <c:pt idx="2">
                  <c:v>83</c:v>
                </c:pt>
                <c:pt idx="3">
                  <c:v>0</c:v>
                </c:pt>
              </c:numCache>
            </c:numRef>
          </c:val>
        </c:ser>
        <c:dLbls>
          <c:showVal val="1"/>
        </c:dLbls>
        <c:overlap val="-25"/>
        <c:axId val="87985152"/>
        <c:axId val="87991040"/>
      </c:barChart>
      <c:catAx>
        <c:axId val="87985152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87991040"/>
        <c:crosses val="autoZero"/>
        <c:auto val="1"/>
        <c:lblAlgn val="ctr"/>
        <c:lblOffset val="100"/>
      </c:catAx>
      <c:valAx>
        <c:axId val="87991040"/>
        <c:scaling>
          <c:orientation val="minMax"/>
        </c:scaling>
        <c:delete val="1"/>
        <c:axPos val="l"/>
        <c:numFmt formatCode="General" sourceLinked="1"/>
        <c:tickLblPos val="none"/>
        <c:crossAx val="87985152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39378955964947454"/>
          <c:y val="0.17849049046235421"/>
          <c:w val="0.6012565379283008"/>
          <c:h val="0.19245482398659214"/>
        </c:manualLayout>
      </c:layout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7207625078695019E-3"/>
          <c:y val="0.23984659655878771"/>
          <c:w val="0.96788435544198781"/>
          <c:h val="0.53512538254236519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809EC2"/>
            </a:solidFill>
          </c:spPr>
          <c:dLbls>
            <c:dLbl>
              <c:idx val="0"/>
              <c:layout>
                <c:manualLayout>
                  <c:x val="0"/>
                  <c:y val="1.6733483480845655E-2"/>
                </c:manualLayout>
              </c:layout>
              <c:showVal val="1"/>
            </c:dLbl>
            <c:txPr>
              <a:bodyPr/>
              <a:lstStyle/>
              <a:p>
                <a:pPr>
                  <a:defRPr sz="1200">
                    <a:latin typeface="+mj-lt"/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ОКР "молодший спеціаліст"</c:v>
                </c:pt>
                <c:pt idx="1">
                  <c:v>ОКР "бакалавр"</c:v>
                </c:pt>
                <c:pt idx="2">
                  <c:v>ОКР "спеціаліст"</c:v>
                </c:pt>
                <c:pt idx="3">
                  <c:v>ОКР "магістр"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35</c:v>
                </c:pt>
                <c:pt idx="1">
                  <c:v>235</c:v>
                </c:pt>
                <c:pt idx="2">
                  <c:v>139</c:v>
                </c:pt>
                <c:pt idx="3">
                  <c:v>55</c:v>
                </c:pt>
              </c:numCache>
            </c:numRef>
          </c:val>
        </c:ser>
        <c:dLbls>
          <c:showVal val="1"/>
        </c:dLbls>
        <c:overlap val="-25"/>
        <c:axId val="88007040"/>
        <c:axId val="88008576"/>
      </c:barChart>
      <c:catAx>
        <c:axId val="88007040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88008576"/>
        <c:crosses val="autoZero"/>
        <c:auto val="1"/>
        <c:lblAlgn val="ctr"/>
        <c:lblOffset val="100"/>
      </c:catAx>
      <c:valAx>
        <c:axId val="88008576"/>
        <c:scaling>
          <c:orientation val="minMax"/>
        </c:scaling>
        <c:delete val="1"/>
        <c:axPos val="l"/>
        <c:numFmt formatCode="General" sourceLinked="1"/>
        <c:tickLblPos val="none"/>
        <c:crossAx val="8800704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3.272771060176359E-2"/>
          <c:y val="0.27612224139082098"/>
          <c:w val="0.93454457879647301"/>
          <c:h val="0.42393950999441427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випуск</c:v>
                </c:pt>
              </c:strCache>
            </c:strRef>
          </c:tx>
          <c:dLbls>
            <c:txPr>
              <a:bodyPr/>
              <a:lstStyle/>
              <a:p>
                <a:pPr>
                  <a:defRPr sz="1200">
                    <a:latin typeface="+mj-lt"/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ОКР "молодший спеціаліст"</c:v>
                </c:pt>
                <c:pt idx="1">
                  <c:v>ОКР "бакалавр"</c:v>
                </c:pt>
                <c:pt idx="2">
                  <c:v>ОКР "спеціаліст"</c:v>
                </c:pt>
                <c:pt idx="3">
                  <c:v>ОКР "магістр"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570</c:v>
                </c:pt>
                <c:pt idx="1">
                  <c:v>204</c:v>
                </c:pt>
                <c:pt idx="2">
                  <c:v>157</c:v>
                </c:pt>
                <c:pt idx="3">
                  <c:v>35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прецевлаштовані</c:v>
                </c:pt>
              </c:strCache>
            </c:strRef>
          </c:tx>
          <c:dLbls>
            <c:txPr>
              <a:bodyPr/>
              <a:lstStyle/>
              <a:p>
                <a:pPr>
                  <a:defRPr sz="1200">
                    <a:latin typeface="+mj-lt"/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ОКР "молодший спеціаліст"</c:v>
                </c:pt>
                <c:pt idx="1">
                  <c:v>ОКР "бакалавр"</c:v>
                </c:pt>
                <c:pt idx="2">
                  <c:v>ОКР "спеціаліст"</c:v>
                </c:pt>
                <c:pt idx="3">
                  <c:v>ОКР "магістр"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373</c:v>
                </c:pt>
                <c:pt idx="1">
                  <c:v>0</c:v>
                </c:pt>
                <c:pt idx="2">
                  <c:v>80</c:v>
                </c:pt>
                <c:pt idx="3">
                  <c:v>4</c:v>
                </c:pt>
              </c:numCache>
            </c:numRef>
          </c:val>
        </c:ser>
        <c:dLbls>
          <c:showVal val="1"/>
        </c:dLbls>
        <c:overlap val="-25"/>
        <c:axId val="88419328"/>
        <c:axId val="88421120"/>
      </c:barChart>
      <c:catAx>
        <c:axId val="88419328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88421120"/>
        <c:crosses val="autoZero"/>
        <c:auto val="1"/>
        <c:lblAlgn val="ctr"/>
        <c:lblOffset val="100"/>
      </c:catAx>
      <c:valAx>
        <c:axId val="88421120"/>
        <c:scaling>
          <c:orientation val="minMax"/>
        </c:scaling>
        <c:delete val="1"/>
        <c:axPos val="l"/>
        <c:numFmt formatCode="General" sourceLinked="1"/>
        <c:tickLblPos val="none"/>
        <c:crossAx val="88419328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22420051380397205"/>
          <c:y val="0.15617917915455937"/>
          <c:w val="0.69051393047856491"/>
          <c:h val="0.14783220137100395"/>
        </c:manualLayout>
      </c:layout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7207625078695019E-3"/>
          <c:y val="0.23984659655878771"/>
          <c:w val="0.96788435544198781"/>
          <c:h val="0.53512538254236519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809EC2"/>
            </a:solidFill>
          </c:spPr>
          <c:dLbls>
            <c:dLbl>
              <c:idx val="0"/>
              <c:layout>
                <c:manualLayout>
                  <c:x val="0"/>
                  <c:y val="1.6733483480845655E-2"/>
                </c:manualLayout>
              </c:layout>
              <c:showVal val="1"/>
            </c:dLbl>
            <c:txPr>
              <a:bodyPr/>
              <a:lstStyle/>
              <a:p>
                <a:pPr>
                  <a:defRPr sz="1200">
                    <a:latin typeface="+mj-lt"/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ОКР "молодший спеціаліст"</c:v>
                </c:pt>
                <c:pt idx="1">
                  <c:v>ОКР "бакалавр"</c:v>
                </c:pt>
                <c:pt idx="2">
                  <c:v>ОКР "спеціаліст"</c:v>
                </c:pt>
                <c:pt idx="3">
                  <c:v>ОКР "магістр"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720</c:v>
                </c:pt>
                <c:pt idx="1">
                  <c:v>360</c:v>
                </c:pt>
                <c:pt idx="2">
                  <c:v>270</c:v>
                </c:pt>
                <c:pt idx="3">
                  <c:v>314</c:v>
                </c:pt>
              </c:numCache>
            </c:numRef>
          </c:val>
        </c:ser>
        <c:dLbls>
          <c:showVal val="1"/>
        </c:dLbls>
        <c:overlap val="-25"/>
        <c:axId val="88359296"/>
        <c:axId val="88360832"/>
      </c:barChart>
      <c:catAx>
        <c:axId val="88359296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88360832"/>
        <c:crosses val="autoZero"/>
        <c:auto val="1"/>
        <c:lblAlgn val="ctr"/>
        <c:lblOffset val="100"/>
      </c:catAx>
      <c:valAx>
        <c:axId val="88360832"/>
        <c:scaling>
          <c:orientation val="minMax"/>
        </c:scaling>
        <c:delete val="1"/>
        <c:axPos val="l"/>
        <c:numFmt formatCode="General" sourceLinked="1"/>
        <c:tickLblPos val="none"/>
        <c:crossAx val="8835929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4"/>
  <c:chart>
    <c:autoTitleDeleted val="1"/>
    <c:plotArea>
      <c:layout>
        <c:manualLayout>
          <c:layoutTarget val="inner"/>
          <c:xMode val="edge"/>
          <c:yMode val="edge"/>
          <c:x val="8.9987751531058618E-2"/>
          <c:y val="2.1904761904761906E-2"/>
          <c:w val="0.90253864778530557"/>
          <c:h val="0.55897142857143933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Кількість спеціальностей, за якими здійснюється підготовка за ОКР "Магістр"</c:v>
                </c:pt>
              </c:strCache>
            </c:strRef>
          </c:tx>
          <c:dLbls>
            <c:dLbl>
              <c:idx val="3"/>
              <c:layout>
                <c:manualLayout>
                  <c:x val="-2.0671834625323742E-3"/>
                  <c:y val="0.10043290043290062"/>
                </c:manualLayout>
              </c:layout>
              <c:dLblPos val="t"/>
              <c:showVal val="1"/>
            </c:dLbl>
            <c:dLbl>
              <c:idx val="15"/>
              <c:layout>
                <c:manualLayout>
                  <c:x val="0"/>
                  <c:y val="0.10043262773971449"/>
                </c:manualLayout>
              </c:layout>
              <c:dLblPos val="t"/>
              <c:showVal val="1"/>
            </c:dLbl>
            <c:dLbl>
              <c:idx val="21"/>
              <c:layout>
                <c:manualLayout>
                  <c:x val="0"/>
                  <c:y val="5.5411255411255474E-2"/>
                </c:manualLayout>
              </c:layout>
              <c:dLblPos val="t"/>
              <c:showVal val="1"/>
            </c:dLbl>
            <c:dLbl>
              <c:idx val="22"/>
              <c:layout>
                <c:manualLayout>
                  <c:x val="-2.0671834625323742E-3"/>
                  <c:y val="5.5411255411255377E-2"/>
                </c:manualLayout>
              </c:layout>
              <c:dLblPos val="t"/>
              <c:showVal val="1"/>
            </c:dLbl>
            <c:txPr>
              <a:bodyPr/>
              <a:lstStyle/>
              <a:p>
                <a:pPr>
                  <a:defRPr lang="ru-RU" sz="1600" b="1">
                    <a:solidFill>
                      <a:schemeClr val="tx2"/>
                    </a:solidFill>
                  </a:defRPr>
                </a:pPr>
                <a:endParaRPr lang="ru-RU"/>
              </a:p>
            </c:txPr>
            <c:dLblPos val="t"/>
            <c:showVal val="1"/>
          </c:dLbls>
          <c:cat>
            <c:strRef>
              <c:f>Лист1!$A$2:$A$24</c:f>
              <c:strCache>
                <c:ptCount val="23"/>
                <c:pt idx="0">
                  <c:v>НУБіП України</c:v>
                </c:pt>
                <c:pt idx="1">
                  <c:v>Львівський НАУ</c:v>
                </c:pt>
                <c:pt idx="2">
                  <c:v>Сумський НАУ</c:v>
                </c:pt>
                <c:pt idx="3">
                  <c:v>Луганський НАУ</c:v>
                </c:pt>
                <c:pt idx="4">
                  <c:v>Уманський НУС</c:v>
                </c:pt>
                <c:pt idx="5">
                  <c:v>Харківський НТУСГ</c:v>
                </c:pt>
                <c:pt idx="6">
                  <c:v>Вінницький НАУ</c:v>
                </c:pt>
                <c:pt idx="7">
                  <c:v>Подільський ДАТУ</c:v>
                </c:pt>
                <c:pt idx="8">
                  <c:v>Житомирський НАЕУ</c:v>
                </c:pt>
                <c:pt idx="9">
                  <c:v>Дніпропетровський ДАУ</c:v>
                </c:pt>
                <c:pt idx="10">
                  <c:v>Миколаївський НАУ</c:v>
                </c:pt>
                <c:pt idx="11">
                  <c:v>Харківський НАУ</c:v>
                </c:pt>
                <c:pt idx="12">
                  <c:v>Білоцерківський НАУ</c:v>
                </c:pt>
                <c:pt idx="13">
                  <c:v>Львівський НУВМБ</c:v>
                </c:pt>
                <c:pt idx="14">
                  <c:v>Таврійський ДАТУ</c:v>
                </c:pt>
                <c:pt idx="15">
                  <c:v>ПФ НУБіП України «Кримський АТУ»</c:v>
                </c:pt>
                <c:pt idx="16">
                  <c:v>Одеський ДАУ</c:v>
                </c:pt>
                <c:pt idx="17">
                  <c:v>Полтавська ДАА</c:v>
                </c:pt>
                <c:pt idx="18">
                  <c:v>Херсонський ДАУ</c:v>
                </c:pt>
                <c:pt idx="19">
                  <c:v>Харківська ДЗВА</c:v>
                </c:pt>
                <c:pt idx="20">
                  <c:v>Керченський ДМТУ</c:v>
                </c:pt>
                <c:pt idx="21">
                  <c:v>ВП НУБіП України «Бережанський АТІ»</c:v>
                </c:pt>
                <c:pt idx="22">
                  <c:v>ВП НУБіП України «Ніжинський АТІ»</c:v>
                </c:pt>
              </c:strCache>
            </c:strRef>
          </c:cat>
          <c:val>
            <c:numRef>
              <c:f>Лист1!$B$2:$B$24</c:f>
              <c:numCache>
                <c:formatCode>General</c:formatCode>
                <c:ptCount val="23"/>
                <c:pt idx="0">
                  <c:v>43</c:v>
                </c:pt>
                <c:pt idx="1">
                  <c:v>18</c:v>
                </c:pt>
                <c:pt idx="2">
                  <c:v>17</c:v>
                </c:pt>
                <c:pt idx="3">
                  <c:v>14</c:v>
                </c:pt>
                <c:pt idx="4">
                  <c:v>14</c:v>
                </c:pt>
                <c:pt idx="5">
                  <c:v>14</c:v>
                </c:pt>
                <c:pt idx="6">
                  <c:v>13</c:v>
                </c:pt>
                <c:pt idx="7">
                  <c:v>13</c:v>
                </c:pt>
                <c:pt idx="8">
                  <c:v>11</c:v>
                </c:pt>
                <c:pt idx="9">
                  <c:v>11</c:v>
                </c:pt>
                <c:pt idx="10">
                  <c:v>11</c:v>
                </c:pt>
                <c:pt idx="11">
                  <c:v>11</c:v>
                </c:pt>
                <c:pt idx="12">
                  <c:v>10</c:v>
                </c:pt>
                <c:pt idx="13">
                  <c:v>10</c:v>
                </c:pt>
                <c:pt idx="14">
                  <c:v>10</c:v>
                </c:pt>
                <c:pt idx="15">
                  <c:v>10</c:v>
                </c:pt>
                <c:pt idx="16">
                  <c:v>9</c:v>
                </c:pt>
                <c:pt idx="17">
                  <c:v>9</c:v>
                </c:pt>
                <c:pt idx="18">
                  <c:v>9</c:v>
                </c:pt>
                <c:pt idx="19">
                  <c:v>7</c:v>
                </c:pt>
                <c:pt idx="20">
                  <c:v>2</c:v>
                </c:pt>
                <c:pt idx="21">
                  <c:v>0</c:v>
                </c:pt>
                <c:pt idx="22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Кількість спеціальностей, за якими здійснюється підготовка за ОКР "Спеціаліст"</c:v>
                </c:pt>
              </c:strCache>
            </c:strRef>
          </c:tx>
          <c:spPr>
            <a:ln>
              <a:solidFill>
                <a:srgbClr val="92D050"/>
              </a:solidFill>
            </a:ln>
          </c:spPr>
          <c:marker>
            <c:spPr>
              <a:solidFill>
                <a:srgbClr val="92D050"/>
              </a:solidFill>
              <a:ln>
                <a:solidFill>
                  <a:srgbClr val="92D050"/>
                </a:solidFill>
              </a:ln>
            </c:spPr>
          </c:marker>
          <c:dLbls>
            <c:dLbl>
              <c:idx val="15"/>
              <c:layout>
                <c:manualLayout>
                  <c:x val="0"/>
                  <c:y val="3.4632034632034641E-3"/>
                </c:manualLayout>
              </c:layout>
              <c:dLblPos val="ctr"/>
              <c:showVal val="1"/>
            </c:dLbl>
            <c:dLbl>
              <c:idx val="21"/>
              <c:layout>
                <c:manualLayout>
                  <c:x val="0"/>
                  <c:y val="0"/>
                </c:manualLayout>
              </c:layout>
              <c:dLblPos val="ctr"/>
              <c:showVal val="1"/>
            </c:dLbl>
            <c:dLbl>
              <c:idx val="22"/>
              <c:layout>
                <c:manualLayout>
                  <c:x val="-2.0671834625323742E-3"/>
                  <c:y val="0"/>
                </c:manualLayout>
              </c:layout>
              <c:dLblPos val="ctr"/>
              <c:showVal val="1"/>
            </c:dLbl>
            <c:txPr>
              <a:bodyPr/>
              <a:lstStyle/>
              <a:p>
                <a:pPr>
                  <a:defRPr lang="ru-RU" sz="1400" b="1" i="0"/>
                </a:pPr>
                <a:endParaRPr lang="ru-RU"/>
              </a:p>
            </c:txPr>
            <c:dLblPos val="ctr"/>
            <c:showVal val="1"/>
          </c:dLbls>
          <c:cat>
            <c:strRef>
              <c:f>Лист1!$A$2:$A$24</c:f>
              <c:strCache>
                <c:ptCount val="23"/>
                <c:pt idx="0">
                  <c:v>НУБіП України</c:v>
                </c:pt>
                <c:pt idx="1">
                  <c:v>Львівський НАУ</c:v>
                </c:pt>
                <c:pt idx="2">
                  <c:v>Сумський НАУ</c:v>
                </c:pt>
                <c:pt idx="3">
                  <c:v>Луганський НАУ</c:v>
                </c:pt>
                <c:pt idx="4">
                  <c:v>Уманський НУС</c:v>
                </c:pt>
                <c:pt idx="5">
                  <c:v>Харківський НТУСГ</c:v>
                </c:pt>
                <c:pt idx="6">
                  <c:v>Вінницький НАУ</c:v>
                </c:pt>
                <c:pt idx="7">
                  <c:v>Подільський ДАТУ</c:v>
                </c:pt>
                <c:pt idx="8">
                  <c:v>Житомирський НАЕУ</c:v>
                </c:pt>
                <c:pt idx="9">
                  <c:v>Дніпропетровський ДАУ</c:v>
                </c:pt>
                <c:pt idx="10">
                  <c:v>Миколаївський НАУ</c:v>
                </c:pt>
                <c:pt idx="11">
                  <c:v>Харківський НАУ</c:v>
                </c:pt>
                <c:pt idx="12">
                  <c:v>Білоцерківський НАУ</c:v>
                </c:pt>
                <c:pt idx="13">
                  <c:v>Львівський НУВМБ</c:v>
                </c:pt>
                <c:pt idx="14">
                  <c:v>Таврійський ДАТУ</c:v>
                </c:pt>
                <c:pt idx="15">
                  <c:v>ПФ НУБіП України «Кримський АТУ»</c:v>
                </c:pt>
                <c:pt idx="16">
                  <c:v>Одеський ДАУ</c:v>
                </c:pt>
                <c:pt idx="17">
                  <c:v>Полтавська ДАА</c:v>
                </c:pt>
                <c:pt idx="18">
                  <c:v>Херсонський ДАУ</c:v>
                </c:pt>
                <c:pt idx="19">
                  <c:v>Харківська ДЗВА</c:v>
                </c:pt>
                <c:pt idx="20">
                  <c:v>Керченський ДМТУ</c:v>
                </c:pt>
                <c:pt idx="21">
                  <c:v>ВП НУБіП України «Бережанський АТІ»</c:v>
                </c:pt>
                <c:pt idx="22">
                  <c:v>ВП НУБіП України «Ніжинський АТІ»</c:v>
                </c:pt>
              </c:strCache>
            </c:strRef>
          </c:cat>
          <c:val>
            <c:numRef>
              <c:f>Лист1!$C$2:$C$24</c:f>
              <c:numCache>
                <c:formatCode>General</c:formatCode>
                <c:ptCount val="23"/>
                <c:pt idx="0">
                  <c:v>2</c:v>
                </c:pt>
                <c:pt idx="1">
                  <c:v>14</c:v>
                </c:pt>
                <c:pt idx="2">
                  <c:v>16</c:v>
                </c:pt>
                <c:pt idx="3">
                  <c:v>17</c:v>
                </c:pt>
                <c:pt idx="4">
                  <c:v>15</c:v>
                </c:pt>
                <c:pt idx="5">
                  <c:v>13</c:v>
                </c:pt>
                <c:pt idx="6">
                  <c:v>10</c:v>
                </c:pt>
                <c:pt idx="7">
                  <c:v>15</c:v>
                </c:pt>
                <c:pt idx="8">
                  <c:v>12</c:v>
                </c:pt>
                <c:pt idx="9">
                  <c:v>12</c:v>
                </c:pt>
                <c:pt idx="10">
                  <c:v>9</c:v>
                </c:pt>
                <c:pt idx="11">
                  <c:v>11</c:v>
                </c:pt>
                <c:pt idx="12">
                  <c:v>11</c:v>
                </c:pt>
                <c:pt idx="13">
                  <c:v>10</c:v>
                </c:pt>
                <c:pt idx="14">
                  <c:v>10</c:v>
                </c:pt>
                <c:pt idx="15">
                  <c:v>14</c:v>
                </c:pt>
                <c:pt idx="16">
                  <c:v>9</c:v>
                </c:pt>
                <c:pt idx="17">
                  <c:v>8</c:v>
                </c:pt>
                <c:pt idx="18">
                  <c:v>8</c:v>
                </c:pt>
                <c:pt idx="19">
                  <c:v>5</c:v>
                </c:pt>
                <c:pt idx="20">
                  <c:v>11</c:v>
                </c:pt>
                <c:pt idx="21">
                  <c:v>4</c:v>
                </c:pt>
                <c:pt idx="22">
                  <c:v>4</c:v>
                </c:pt>
              </c:numCache>
            </c:numRef>
          </c:val>
        </c:ser>
        <c:dLbls>
          <c:showVal val="1"/>
        </c:dLbls>
        <c:marker val="1"/>
        <c:axId val="60232064"/>
        <c:axId val="60233600"/>
      </c:lineChart>
      <c:catAx>
        <c:axId val="60232064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lang="ru-RU"/>
            </a:pPr>
            <a:endParaRPr lang="ru-RU"/>
          </a:p>
        </c:txPr>
        <c:crossAx val="60233600"/>
        <c:crosses val="autoZero"/>
        <c:auto val="1"/>
        <c:lblAlgn val="ctr"/>
        <c:lblOffset val="100"/>
      </c:catAx>
      <c:valAx>
        <c:axId val="60233600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/>
          <a:lstStyle/>
          <a:p>
            <a:pPr>
              <a:defRPr lang="ru-RU"/>
            </a:pPr>
            <a:endParaRPr lang="ru-RU"/>
          </a:p>
        </c:txPr>
        <c:crossAx val="6023206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22247956214775486"/>
          <c:y val="2.6316522767093793E-2"/>
          <c:w val="0.77545846304095689"/>
          <c:h val="0.15722305489294075"/>
        </c:manualLayout>
      </c:layout>
      <c:txPr>
        <a:bodyPr/>
        <a:lstStyle/>
        <a:p>
          <a:pPr>
            <a:defRPr lang="ru-RU" sz="1200"/>
          </a:pPr>
          <a:endParaRPr lang="ru-RU"/>
        </a:p>
      </c:txPr>
    </c:legend>
    <c:plotVisOnly val="1"/>
    <c:dispBlanksAs val="gap"/>
  </c:chart>
  <c:spPr>
    <a:ln>
      <a:noFill/>
    </a:ln>
  </c:spPr>
  <c:txPr>
    <a:bodyPr/>
    <a:lstStyle/>
    <a:p>
      <a:pPr>
        <a:defRPr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rotY val="200"/>
      <c:perspective val="30"/>
    </c:view3D>
    <c:plotArea>
      <c:layout>
        <c:manualLayout>
          <c:layoutTarget val="inner"/>
          <c:xMode val="edge"/>
          <c:yMode val="edge"/>
          <c:x val="6.6130214569203538E-2"/>
          <c:y val="4.6644371236085495E-2"/>
          <c:w val="0.73298543358897983"/>
          <c:h val="0.8393255814316412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explosion val="37"/>
            <c:spPr>
              <a:solidFill>
                <a:srgbClr val="00B0F0"/>
              </a:solidFill>
            </c:spPr>
          </c:dPt>
          <c:dPt>
            <c:idx val="1"/>
            <c:explosion val="8"/>
            <c:spPr>
              <a:solidFill>
                <a:srgbClr val="92D050"/>
              </a:solidFill>
            </c:spPr>
          </c:dPt>
          <c:dPt>
            <c:idx val="2"/>
            <c:explosion val="7"/>
            <c:spPr>
              <a:solidFill>
                <a:srgbClr val="FFFF00"/>
              </a:solidFill>
            </c:spPr>
          </c:dPt>
          <c:dPt>
            <c:idx val="3"/>
            <c:explosion val="8"/>
            <c:spPr>
              <a:solidFill>
                <a:srgbClr val="FFC000"/>
              </a:solidFill>
            </c:spPr>
          </c:dPt>
          <c:dPt>
            <c:idx val="4"/>
            <c:explosion val="10"/>
            <c:spPr>
              <a:solidFill>
                <a:srgbClr val="FF5050"/>
              </a:solidFill>
            </c:spPr>
          </c:dPt>
          <c:dLbls>
            <c:dLbl>
              <c:idx val="2"/>
              <c:layout>
                <c:manualLayout>
                  <c:x val="1.4642663147555761E-2"/>
                  <c:y val="1.0730165257395665E-3"/>
                </c:manualLayout>
              </c:layout>
              <c:dLblPos val="bestFit"/>
              <c:showVal val="1"/>
              <c:showPercent val="1"/>
              <c:separator>
</c:separator>
            </c:dLbl>
            <c:dLbl>
              <c:idx val="3"/>
              <c:layout>
                <c:manualLayout>
                  <c:x val="-3.5957642942505801E-2"/>
                  <c:y val="2.4143849584370842E-2"/>
                </c:manualLayout>
              </c:layout>
              <c:dLblPos val="bestFit"/>
              <c:showVal val="1"/>
              <c:showPercent val="1"/>
              <c:separator>
</c:separator>
            </c:dLbl>
            <c:dLbl>
              <c:idx val="4"/>
              <c:layout>
                <c:manualLayout>
                  <c:x val="8.401525743861455E-3"/>
                  <c:y val="-0.24687594178744882"/>
                </c:manualLayout>
              </c:layout>
              <c:dLblPos val="bestFit"/>
              <c:showVal val="1"/>
              <c:showPercent val="1"/>
              <c:separator>
</c:separator>
            </c:dLbl>
            <c:spPr>
              <a:effectLst>
                <a:outerShdw blurRad="50800" dist="50800" dir="5400000" sx="1000" sy="1000" algn="ctr" rotWithShape="0">
                  <a:schemeClr val="tx1"/>
                </a:outerShdw>
              </a:effectLst>
            </c:spPr>
            <c:txPr>
              <a:bodyPr/>
              <a:lstStyle/>
              <a:p>
                <a:pPr>
                  <a:defRPr lang="ru-RU" sz="20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bestFit"/>
            <c:showVal val="1"/>
            <c:showPercent val="1"/>
            <c:separator>
</c:separator>
            <c:showLeaderLines val="1"/>
          </c:dLbls>
          <c:cat>
            <c:strRef>
              <c:f>Лист1!$A$2:$A$6</c:f>
              <c:strCache>
                <c:ptCount val="5"/>
                <c:pt idx="0">
                  <c:v>Профільні</c:v>
                </c:pt>
                <c:pt idx="1">
                  <c:v>Економічні</c:v>
                </c:pt>
                <c:pt idx="2">
                  <c:v>Будівельні</c:v>
                </c:pt>
                <c:pt idx="3">
                  <c:v>Харчові</c:v>
                </c:pt>
                <c:pt idx="4">
                  <c:v>Інші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13485</c:v>
                </c:pt>
                <c:pt idx="1">
                  <c:v>7980</c:v>
                </c:pt>
                <c:pt idx="2">
                  <c:v>485</c:v>
                </c:pt>
                <c:pt idx="3">
                  <c:v>1150</c:v>
                </c:pt>
                <c:pt idx="4">
                  <c:v>2490</c:v>
                </c:pt>
              </c:numCache>
            </c:numRef>
          </c:val>
        </c:ser>
      </c:pie3DChart>
    </c:plotArea>
    <c:legend>
      <c:legendPos val="b"/>
      <c:layout>
        <c:manualLayout>
          <c:xMode val="edge"/>
          <c:yMode val="edge"/>
          <c:x val="9.7105134054504841E-2"/>
          <c:y val="0.91035143912095728"/>
          <c:w val="0.86653739544239217"/>
          <c:h val="7.2699408336669782E-2"/>
        </c:manualLayout>
      </c:layout>
      <c:txPr>
        <a:bodyPr/>
        <a:lstStyle/>
        <a:p>
          <a:pPr>
            <a:defRPr lang="ru-RU" sz="18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</c:chart>
  <c:spPr>
    <a:ln>
      <a:noFill/>
    </a:ln>
  </c:sp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otX val="30"/>
      <c:rotY val="210"/>
      <c:perspective val="30"/>
    </c:view3D>
    <c:plotArea>
      <c:layout>
        <c:manualLayout>
          <c:layoutTarget val="inner"/>
          <c:xMode val="edge"/>
          <c:yMode val="edge"/>
          <c:x val="2.5279504412563429E-2"/>
          <c:y val="0.12059721293008374"/>
          <c:w val="0.75583868157581791"/>
          <c:h val="0.87790506578834504"/>
        </c:manualLayout>
      </c:layout>
      <c:pie3DChart>
        <c:varyColors val="1"/>
        <c:ser>
          <c:idx val="0"/>
          <c:order val="0"/>
          <c:spPr>
            <a:solidFill>
              <a:srgbClr val="FFC000"/>
            </a:solidFill>
          </c:spPr>
          <c:explosion val="25"/>
          <c:dPt>
            <c:idx val="1"/>
            <c:spPr>
              <a:solidFill>
                <a:srgbClr val="FFFF00"/>
              </a:solidFill>
            </c:spPr>
          </c:dPt>
          <c:dPt>
            <c:idx val="2"/>
            <c:spPr>
              <a:solidFill>
                <a:srgbClr val="92D050"/>
              </a:solidFill>
            </c:spPr>
          </c:dPt>
          <c:dPt>
            <c:idx val="3"/>
            <c:spPr>
              <a:solidFill>
                <a:srgbClr val="00B0F0"/>
              </a:solidFill>
            </c:spPr>
          </c:dPt>
          <c:dPt>
            <c:idx val="4"/>
            <c:spPr>
              <a:solidFill>
                <a:srgbClr val="FF5050"/>
              </a:solidFill>
            </c:spPr>
          </c:dPt>
          <c:dLbls>
            <c:dLbl>
              <c:idx val="0"/>
              <c:layout>
                <c:manualLayout>
                  <c:x val="0.18695680351631253"/>
                  <c:y val="1.9670570638606694E-2"/>
                </c:manualLayout>
              </c:layout>
              <c:showVal val="1"/>
              <c:showPercent val="1"/>
              <c:separator>
</c:separator>
            </c:dLbl>
            <c:dLbl>
              <c:idx val="1"/>
              <c:layout>
                <c:manualLayout>
                  <c:x val="-0.15382846144561776"/>
                  <c:y val="5.5704012038037071E-2"/>
                </c:manualLayout>
              </c:layout>
              <c:showVal val="1"/>
              <c:showPercent val="1"/>
              <c:separator>
</c:separator>
            </c:dLbl>
            <c:dLbl>
              <c:idx val="2"/>
              <c:layout>
                <c:manualLayout>
                  <c:x val="-0.12580920926982248"/>
                  <c:y val="-0.12160089191084768"/>
                </c:manualLayout>
              </c:layout>
              <c:showVal val="1"/>
              <c:showPercent val="1"/>
              <c:separator>
</c:separator>
            </c:dLbl>
            <c:dLbl>
              <c:idx val="3"/>
              <c:layout>
                <c:manualLayout>
                  <c:x val="-7.858279981357473E-2"/>
                  <c:y val="-0.17945094117703858"/>
                </c:manualLayout>
              </c:layout>
              <c:showVal val="1"/>
              <c:showPercent val="1"/>
              <c:separator>
</c:separator>
            </c:dLbl>
            <c:dLbl>
              <c:idx val="4"/>
              <c:layout>
                <c:manualLayout>
                  <c:x val="6.3036279343586755E-3"/>
                  <c:y val="-0.25355063241240272"/>
                </c:manualLayout>
              </c:layout>
              <c:showVal val="1"/>
              <c:showPercent val="1"/>
              <c:separator>
</c:separator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Val val="1"/>
            <c:showPercent val="1"/>
            <c:separator>
</c:separator>
            <c:showLeaderLines val="1"/>
          </c:dLbls>
          <c:cat>
            <c:strRef>
              <c:f>'дані до діаграм'!$A$86:$A$90</c:f>
              <c:strCache>
                <c:ptCount val="5"/>
                <c:pt idx="0">
                  <c:v>Профільні</c:v>
                </c:pt>
                <c:pt idx="1">
                  <c:v>Економічні</c:v>
                </c:pt>
                <c:pt idx="2">
                  <c:v>Будівельні</c:v>
                </c:pt>
                <c:pt idx="3">
                  <c:v>Харчові</c:v>
                </c:pt>
                <c:pt idx="4">
                  <c:v>Інші</c:v>
                </c:pt>
              </c:strCache>
            </c:strRef>
          </c:cat>
          <c:val>
            <c:numRef>
              <c:f>'дані до діаграм'!$B$86:$B$90</c:f>
              <c:numCache>
                <c:formatCode>General</c:formatCode>
                <c:ptCount val="5"/>
                <c:pt idx="0">
                  <c:v>11388</c:v>
                </c:pt>
                <c:pt idx="1">
                  <c:v>6969</c:v>
                </c:pt>
                <c:pt idx="2">
                  <c:v>2365</c:v>
                </c:pt>
                <c:pt idx="3">
                  <c:v>1480</c:v>
                </c:pt>
                <c:pt idx="4">
                  <c:v>4535</c:v>
                </c:pt>
              </c:numCache>
            </c:numRef>
          </c:val>
        </c:ser>
      </c:pie3DChart>
    </c:plotArea>
    <c:legend>
      <c:legendPos val="b"/>
      <c:layout/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zero"/>
  </c:chart>
  <c:spPr>
    <a:ln>
      <a:noFill/>
    </a:ln>
  </c:spPr>
  <c:txPr>
    <a:bodyPr/>
    <a:lstStyle/>
    <a:p>
      <a:pPr>
        <a:defRPr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rotY val="200"/>
      <c:perspective val="30"/>
    </c:view3D>
    <c:plotArea>
      <c:layout>
        <c:manualLayout>
          <c:layoutTarget val="inner"/>
          <c:xMode val="edge"/>
          <c:yMode val="edge"/>
          <c:x val="0"/>
          <c:y val="7.7745042784260155E-3"/>
          <c:w val="1"/>
          <c:h val="0.5908727884587706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10"/>
          <c:dPt>
            <c:idx val="0"/>
            <c:spPr>
              <a:solidFill>
                <a:srgbClr val="00FF99"/>
              </a:solidFill>
            </c:spPr>
          </c:dPt>
          <c:dPt>
            <c:idx val="1"/>
            <c:spPr>
              <a:solidFill>
                <a:srgbClr val="FF7C80"/>
              </a:solidFill>
            </c:spPr>
          </c:dPt>
          <c:dPt>
            <c:idx val="2"/>
            <c:spPr>
              <a:solidFill>
                <a:srgbClr val="00B0F0"/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Pt>
            <c:idx val="4"/>
            <c:spPr>
              <a:solidFill>
                <a:srgbClr val="FFCC00"/>
              </a:solidFill>
            </c:spPr>
          </c:dPt>
          <c:dPt>
            <c:idx val="6"/>
            <c:spPr>
              <a:solidFill>
                <a:srgbClr val="99FF33"/>
              </a:solidFill>
            </c:spPr>
          </c:dPt>
          <c:dPt>
            <c:idx val="7"/>
            <c:spPr>
              <a:solidFill>
                <a:srgbClr val="00B050"/>
              </a:solidFill>
            </c:spPr>
          </c:dPt>
          <c:dPt>
            <c:idx val="8"/>
            <c:spPr>
              <a:solidFill>
                <a:srgbClr val="FF0000"/>
              </a:solidFill>
            </c:spPr>
          </c:dPt>
          <c:dPt>
            <c:idx val="9"/>
            <c:spPr>
              <a:solidFill>
                <a:srgbClr val="FFFF00"/>
              </a:solidFill>
            </c:spPr>
          </c:dPt>
          <c:dLbls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Лист1!$A$2:$A$13</c:f>
              <c:strCache>
                <c:ptCount val="12"/>
                <c:pt idx="0">
                  <c:v>Міністерство аграрної політики та продовольства України</c:v>
                </c:pt>
                <c:pt idx="1">
                  <c:v>Міністерство охорони здоров’я України</c:v>
                </c:pt>
                <c:pt idx="2">
                  <c:v>Інші</c:v>
                </c:pt>
                <c:pt idx="3">
                  <c:v>Служба безпеки України</c:v>
                </c:pt>
                <c:pt idx="4">
                  <c:v>Міністерство освіти і науки, молоді та спорту України</c:v>
                </c:pt>
                <c:pt idx="5">
                  <c:v>Приватні вищі навчальні заклади</c:v>
                </c:pt>
                <c:pt idx="6">
                  <c:v>Міністерство внутрішніх справ України</c:v>
                </c:pt>
                <c:pt idx="7">
                  <c:v>Міністерство інфраструктури України</c:v>
                </c:pt>
                <c:pt idx="8">
                  <c:v>Міністерство соціальної політики України</c:v>
                </c:pt>
                <c:pt idx="9">
                  <c:v>Міністерство культури України</c:v>
                </c:pt>
                <c:pt idx="10">
                  <c:v>Міністерство оборони України</c:v>
                </c:pt>
                <c:pt idx="11">
                  <c:v>Державна служба молоді та спорту України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59.2</c:v>
                </c:pt>
                <c:pt idx="1">
                  <c:v>38.1</c:v>
                </c:pt>
                <c:pt idx="2">
                  <c:v>30.3</c:v>
                </c:pt>
                <c:pt idx="3">
                  <c:v>23.4</c:v>
                </c:pt>
                <c:pt idx="4">
                  <c:v>22.6</c:v>
                </c:pt>
                <c:pt idx="5">
                  <c:v>22.6</c:v>
                </c:pt>
                <c:pt idx="6">
                  <c:v>21.9</c:v>
                </c:pt>
                <c:pt idx="7">
                  <c:v>21.2</c:v>
                </c:pt>
                <c:pt idx="8">
                  <c:v>17</c:v>
                </c:pt>
                <c:pt idx="9">
                  <c:v>15.7</c:v>
                </c:pt>
                <c:pt idx="10">
                  <c:v>15.7</c:v>
                </c:pt>
                <c:pt idx="11">
                  <c:v>10.1</c:v>
                </c:pt>
              </c:numCache>
            </c:numRef>
          </c:val>
        </c:ser>
        <c:dLbls>
          <c:showVal val="1"/>
        </c:dLbls>
      </c:pie3DChart>
    </c:plotArea>
    <c:legend>
      <c:legendPos val="b"/>
      <c:layout>
        <c:manualLayout>
          <c:xMode val="edge"/>
          <c:yMode val="edge"/>
          <c:x val="0"/>
          <c:y val="0.62759390613363464"/>
          <c:w val="0.99819593378317906"/>
          <c:h val="0.37219496323290518"/>
        </c:manualLayout>
      </c:layout>
      <c:txPr>
        <a:bodyPr/>
        <a:lstStyle/>
        <a:p>
          <a:pPr>
            <a:defRPr lang="ru-RU" sz="1200"/>
          </a:pPr>
          <a:endParaRPr lang="ru-RU"/>
        </a:p>
      </c:txPr>
    </c:legend>
    <c:plotVisOnly val="1"/>
    <c:dispBlanksAs val="zero"/>
  </c:chart>
  <c:spPr>
    <a:ln>
      <a:noFill/>
    </a:ln>
  </c:spPr>
  <c:txPr>
    <a:bodyPr/>
    <a:lstStyle/>
    <a:p>
      <a:pPr>
        <a:defRPr sz="10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4"/>
  <c:chart>
    <c:title>
      <c:tx>
        <c:rich>
          <a:bodyPr/>
          <a:lstStyle/>
          <a:p>
            <a:pPr>
              <a:defRPr lang="ru-RU" sz="1400" b="0"/>
            </a:pPr>
            <a:r>
              <a:rPr lang="ru-RU" sz="1400" b="0"/>
              <a:t>Сума балів  сертифікатів тестування  і середніх балів атестатів</a:t>
            </a:r>
          </a:p>
        </c:rich>
      </c:tx>
      <c:layout>
        <c:manualLayout>
          <c:xMode val="edge"/>
          <c:yMode val="edge"/>
          <c:x val="0.27313504315821174"/>
          <c:y val="0.94046546389513253"/>
        </c:manualLayout>
      </c:layout>
    </c:title>
    <c:view3D>
      <c:rotX val="30"/>
      <c:rotY val="250"/>
      <c:perspective val="30"/>
    </c:view3D>
    <c:plotArea>
      <c:layout>
        <c:manualLayout>
          <c:layoutTarget val="inner"/>
          <c:xMode val="edge"/>
          <c:yMode val="edge"/>
          <c:x val="8.1194225721784793E-2"/>
          <c:y val="0"/>
          <c:w val="0.86286863180563966"/>
          <c:h val="0.9777206886659566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сума балів  сертифікатів тестування  і середніх балів за школу </c:v>
                </c:pt>
              </c:strCache>
            </c:strRef>
          </c:tx>
          <c:explosion val="30"/>
          <c:dPt>
            <c:idx val="0"/>
            <c:spPr>
              <a:solidFill>
                <a:srgbClr val="FFC000"/>
              </a:solidFill>
            </c:spPr>
          </c:dPt>
          <c:dPt>
            <c:idx val="1"/>
            <c:spPr>
              <a:solidFill>
                <a:srgbClr val="FF0000"/>
              </a:solidFill>
            </c:spPr>
          </c:dPt>
          <c:dPt>
            <c:idx val="2"/>
            <c:spPr>
              <a:solidFill>
                <a:srgbClr val="0070C0"/>
              </a:solidFill>
            </c:spPr>
          </c:dPt>
          <c:dPt>
            <c:idx val="3"/>
            <c:spPr>
              <a:solidFill>
                <a:srgbClr val="00B0F0"/>
              </a:solidFill>
            </c:spPr>
          </c:dPt>
          <c:dPt>
            <c:idx val="4"/>
            <c:spPr>
              <a:solidFill>
                <a:srgbClr val="92D050"/>
              </a:solidFill>
            </c:spPr>
          </c:dPt>
          <c:dPt>
            <c:idx val="5"/>
            <c:spPr>
              <a:solidFill>
                <a:srgbClr val="FFFF00"/>
              </a:solidFill>
            </c:spPr>
          </c:dPt>
          <c:dLbls>
            <c:dLbl>
              <c:idx val="0"/>
              <c:layout>
                <c:manualLayout>
                  <c:x val="9.4358738901184042E-2"/>
                  <c:y val="4.863602035614846E-3"/>
                </c:manualLayout>
              </c:layout>
              <c:tx>
                <c:rich>
                  <a:bodyPr/>
                  <a:lstStyle/>
                  <a:p>
                    <a:r>
                      <a:rPr lang="ru-RU" sz="2400" dirty="0" smtClean="0"/>
                      <a:t>16</a:t>
                    </a:r>
                    <a:r>
                      <a:rPr lang="ru-RU" sz="2400" dirty="0"/>
                      <a:t>%</a:t>
                    </a:r>
                  </a:p>
                </c:rich>
              </c:tx>
              <c:showVal val="1"/>
              <c:showPercent val="1"/>
              <c:separator>
</c:separator>
            </c:dLbl>
            <c:dLbl>
              <c:idx val="1"/>
              <c:layout>
                <c:manualLayout>
                  <c:x val="-1.7481933304619963E-2"/>
                  <c:y val="0.11275259087157226"/>
                </c:manualLayout>
              </c:layout>
              <c:tx>
                <c:rich>
                  <a:bodyPr/>
                  <a:lstStyle/>
                  <a:p>
                    <a:r>
                      <a:rPr lang="ru-RU" sz="2400" smtClean="0"/>
                      <a:t>32</a:t>
                    </a:r>
                    <a:r>
                      <a:rPr lang="ru-RU" sz="2400"/>
                      <a:t>%</a:t>
                    </a:r>
                  </a:p>
                </c:rich>
              </c:tx>
              <c:showVal val="1"/>
              <c:showPercent val="1"/>
              <c:separator>
</c:separator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2400" smtClean="0"/>
                      <a:t>22</a:t>
                    </a:r>
                    <a:r>
                      <a:rPr lang="ru-RU" sz="2400"/>
                      <a:t>%</a:t>
                    </a:r>
                  </a:p>
                </c:rich>
              </c:tx>
              <c:showVal val="1"/>
              <c:showPercent val="1"/>
              <c:separator>
</c:separator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sz="2400" smtClean="0"/>
                      <a:t>6</a:t>
                    </a:r>
                    <a:r>
                      <a:rPr lang="ru-RU" sz="2400"/>
                      <a:t>%</a:t>
                    </a:r>
                  </a:p>
                </c:rich>
              </c:tx>
              <c:showVal val="1"/>
              <c:showPercent val="1"/>
              <c:separator>
</c:separator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z="2400" b="1" dirty="0" smtClean="0">
                        <a:effectLst/>
                      </a:rPr>
                      <a:t>0</a:t>
                    </a:r>
                    <a:r>
                      <a:rPr lang="uk-UA" sz="2400" b="1" dirty="0" smtClean="0">
                        <a:effectLst/>
                      </a:rPr>
                      <a:t>,3</a:t>
                    </a:r>
                    <a:r>
                      <a:rPr lang="en-US" sz="2400" b="1" dirty="0" smtClean="0">
                        <a:effectLst/>
                      </a:rPr>
                      <a:t>%</a:t>
                    </a:r>
                    <a:endParaRPr lang="en-US" sz="2400" b="1" dirty="0">
                      <a:effectLst/>
                    </a:endParaRPr>
                  </a:p>
                </c:rich>
              </c:tx>
              <c:showVal val="1"/>
              <c:showPercent val="1"/>
              <c:separator>
</c:separator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ru-RU" sz="2400" smtClean="0"/>
                      <a:t>24</a:t>
                    </a:r>
                    <a:r>
                      <a:rPr lang="ru-RU" sz="2400"/>
                      <a:t>%</a:t>
                    </a:r>
                  </a:p>
                </c:rich>
              </c:tx>
              <c:showVal val="1"/>
              <c:showPercent val="1"/>
              <c:separator>
</c:separator>
            </c:dLbl>
            <c:txPr>
              <a:bodyPr/>
              <a:lstStyle/>
              <a:p>
                <a:pPr>
                  <a:defRPr lang="ru-RU" sz="2400" b="1">
                    <a:effectLst/>
                  </a:defRPr>
                </a:pPr>
                <a:endParaRPr lang="ru-RU"/>
              </a:p>
            </c:txPr>
            <c:showVal val="1"/>
            <c:showPercent val="1"/>
            <c:separator>
</c:separator>
            <c:showLeaderLines val="1"/>
          </c:dLbls>
          <c:cat>
            <c:strRef>
              <c:f>Лист1!$A$2:$A$7</c:f>
              <c:strCache>
                <c:ptCount val="6"/>
                <c:pt idx="0">
                  <c:v> до 600 балів</c:v>
                </c:pt>
                <c:pt idx="1">
                  <c:v>від 600 до 650 балів</c:v>
                </c:pt>
                <c:pt idx="2">
                  <c:v>від 650 до 700 балів</c:v>
                </c:pt>
                <c:pt idx="3">
                  <c:v>від 700 до 750 балів</c:v>
                </c:pt>
                <c:pt idx="4">
                  <c:v>від 750 до 800 балів</c:v>
                </c:pt>
                <c:pt idx="5">
                  <c:v>за результатами вступних випробувань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2273</c:v>
                </c:pt>
                <c:pt idx="1">
                  <c:v>4591</c:v>
                </c:pt>
                <c:pt idx="2">
                  <c:v>3109</c:v>
                </c:pt>
                <c:pt idx="3">
                  <c:v>874</c:v>
                </c:pt>
                <c:pt idx="4">
                  <c:v>49</c:v>
                </c:pt>
                <c:pt idx="5">
                  <c:v>3484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2.2864357348169616E-2"/>
          <c:y val="0.84478980752407085"/>
          <c:w val="0.96660929142275265"/>
          <c:h val="0.12376574803149827"/>
        </c:manualLayout>
      </c:layout>
      <c:txPr>
        <a:bodyPr/>
        <a:lstStyle/>
        <a:p>
          <a:pPr>
            <a:defRPr lang="ru-RU"/>
          </a:pPr>
          <a:endParaRPr lang="ru-RU"/>
        </a:p>
      </c:txPr>
    </c:legend>
    <c:plotVisOnly val="1"/>
    <c:dispBlanksAs val="zero"/>
  </c:chart>
  <c:spPr>
    <a:ln>
      <a:noFill/>
    </a:ln>
  </c:spPr>
  <c:txPr>
    <a:bodyPr/>
    <a:lstStyle/>
    <a:p>
      <a:pPr>
        <a:defRPr sz="10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випуск</c:v>
                </c:pt>
              </c:strCache>
            </c:strRef>
          </c:tx>
          <c:dLbls>
            <c:txPr>
              <a:bodyPr/>
              <a:lstStyle/>
              <a:p>
                <a:pPr>
                  <a:defRPr sz="1200">
                    <a:latin typeface="+mj-lt"/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ОКР "молодший спеціаліст"</c:v>
                </c:pt>
                <c:pt idx="1">
                  <c:v>ОКР "бакалавр"</c:v>
                </c:pt>
                <c:pt idx="2">
                  <c:v>ОКР "спеціаліст"</c:v>
                </c:pt>
                <c:pt idx="3">
                  <c:v>ОКР "магістр"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1017</c:v>
                </c:pt>
                <c:pt idx="1">
                  <c:v>508</c:v>
                </c:pt>
                <c:pt idx="2">
                  <c:v>966</c:v>
                </c:pt>
                <c:pt idx="3">
                  <c:v>284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прецевлаштовані</c:v>
                </c:pt>
              </c:strCache>
            </c:strRef>
          </c:tx>
          <c:dLbls>
            <c:txPr>
              <a:bodyPr/>
              <a:lstStyle/>
              <a:p>
                <a:pPr>
                  <a:defRPr sz="1200">
                    <a:latin typeface="+mj-lt"/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ОКР "молодший спеціаліст"</c:v>
                </c:pt>
                <c:pt idx="1">
                  <c:v>ОКР "бакалавр"</c:v>
                </c:pt>
                <c:pt idx="2">
                  <c:v>ОКР "спеціаліст"</c:v>
                </c:pt>
                <c:pt idx="3">
                  <c:v>ОКР "магістр"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581</c:v>
                </c:pt>
                <c:pt idx="1">
                  <c:v>148</c:v>
                </c:pt>
                <c:pt idx="2">
                  <c:v>739</c:v>
                </c:pt>
                <c:pt idx="3">
                  <c:v>226</c:v>
                </c:pt>
              </c:numCache>
            </c:numRef>
          </c:val>
        </c:ser>
        <c:dLbls>
          <c:showVal val="1"/>
        </c:dLbls>
        <c:overlap val="-25"/>
        <c:axId val="87211392"/>
        <c:axId val="87372928"/>
      </c:barChart>
      <c:catAx>
        <c:axId val="87211392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87372928"/>
        <c:crosses val="autoZero"/>
        <c:auto val="1"/>
        <c:lblAlgn val="ctr"/>
        <c:lblOffset val="100"/>
      </c:catAx>
      <c:valAx>
        <c:axId val="87372928"/>
        <c:scaling>
          <c:orientation val="minMax"/>
        </c:scaling>
        <c:delete val="1"/>
        <c:axPos val="l"/>
        <c:numFmt formatCode="General" sourceLinked="1"/>
        <c:tickLblPos val="none"/>
        <c:crossAx val="87211392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22420051380397213"/>
          <c:y val="0.15617917915455937"/>
          <c:w val="0.69051393047856524"/>
          <c:h val="0.14783220137100395"/>
        </c:manualLayout>
      </c:layout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7207625078695019E-3"/>
          <c:y val="0.23984659655878771"/>
          <c:w val="0.96788435544198781"/>
          <c:h val="0.53512538254236519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809EC2"/>
            </a:solidFill>
          </c:spPr>
          <c:dLbls>
            <c:dLbl>
              <c:idx val="0"/>
              <c:layout>
                <c:manualLayout>
                  <c:x val="0"/>
                  <c:y val="1.6733483480845655E-2"/>
                </c:manualLayout>
              </c:layout>
              <c:showVal val="1"/>
            </c:dLbl>
            <c:txPr>
              <a:bodyPr/>
              <a:lstStyle/>
              <a:p>
                <a:pPr>
                  <a:defRPr sz="1200">
                    <a:latin typeface="+mj-lt"/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ОКР "молодший спеціаліст"</c:v>
                </c:pt>
                <c:pt idx="1">
                  <c:v>ОКР "бакалавр"</c:v>
                </c:pt>
                <c:pt idx="2">
                  <c:v>ОКР "спеціаліст"</c:v>
                </c:pt>
                <c:pt idx="3">
                  <c:v>ОКР "магістр"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1254</c:v>
                </c:pt>
                <c:pt idx="1">
                  <c:v>1013</c:v>
                </c:pt>
                <c:pt idx="2">
                  <c:v>47</c:v>
                </c:pt>
                <c:pt idx="3">
                  <c:v>314</c:v>
                </c:pt>
              </c:numCache>
            </c:numRef>
          </c:val>
        </c:ser>
        <c:dLbls>
          <c:showVal val="1"/>
        </c:dLbls>
        <c:overlap val="-25"/>
        <c:axId val="87233280"/>
        <c:axId val="87234816"/>
      </c:barChart>
      <c:catAx>
        <c:axId val="87233280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87234816"/>
        <c:crosses val="autoZero"/>
        <c:auto val="1"/>
        <c:lblAlgn val="ctr"/>
        <c:lblOffset val="100"/>
      </c:catAx>
      <c:valAx>
        <c:axId val="87234816"/>
        <c:scaling>
          <c:orientation val="minMax"/>
        </c:scaling>
        <c:delete val="1"/>
        <c:axPos val="l"/>
        <c:numFmt formatCode="General" sourceLinked="1"/>
        <c:tickLblPos val="none"/>
        <c:crossAx val="8723328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випуск</c:v>
                </c:pt>
              </c:strCache>
            </c:strRef>
          </c:tx>
          <c:dLbls>
            <c:txPr>
              <a:bodyPr/>
              <a:lstStyle/>
              <a:p>
                <a:pPr>
                  <a:defRPr sz="1200">
                    <a:latin typeface="+mj-lt"/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ОКР "молодший спеціаліст"</c:v>
                </c:pt>
                <c:pt idx="1">
                  <c:v>ОКР "бакалавр"</c:v>
                </c:pt>
                <c:pt idx="2">
                  <c:v>ОКР "спеціаліст"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324</c:v>
                </c:pt>
                <c:pt idx="1">
                  <c:v>93</c:v>
                </c:pt>
                <c:pt idx="2">
                  <c:v>40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прецевлаштовані</c:v>
                </c:pt>
              </c:strCache>
            </c:strRef>
          </c:tx>
          <c:dLbls>
            <c:txPr>
              <a:bodyPr/>
              <a:lstStyle/>
              <a:p>
                <a:pPr>
                  <a:defRPr sz="1200">
                    <a:latin typeface="+mj-lt"/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ОКР "молодший спеціаліст"</c:v>
                </c:pt>
                <c:pt idx="1">
                  <c:v>ОКР "бакалавр"</c:v>
                </c:pt>
                <c:pt idx="2">
                  <c:v>ОКР "спеціаліст"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261</c:v>
                </c:pt>
                <c:pt idx="1">
                  <c:v>0</c:v>
                </c:pt>
                <c:pt idx="2">
                  <c:v>38</c:v>
                </c:pt>
              </c:numCache>
            </c:numRef>
          </c:val>
        </c:ser>
        <c:dLbls>
          <c:showVal val="1"/>
        </c:dLbls>
        <c:overlap val="-25"/>
        <c:axId val="87444480"/>
        <c:axId val="87700224"/>
      </c:barChart>
      <c:catAx>
        <c:axId val="87444480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87700224"/>
        <c:crosses val="autoZero"/>
        <c:auto val="1"/>
        <c:lblAlgn val="ctr"/>
        <c:lblOffset val="100"/>
      </c:catAx>
      <c:valAx>
        <c:axId val="87700224"/>
        <c:scaling>
          <c:orientation val="minMax"/>
        </c:scaling>
        <c:delete val="1"/>
        <c:axPos val="l"/>
        <c:numFmt formatCode="General" sourceLinked="1"/>
        <c:tickLblPos val="none"/>
        <c:crossAx val="87444480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35150339689720062"/>
          <c:y val="0.1282900400198167"/>
          <c:w val="0.59981595336367322"/>
          <c:h val="0.22034396312133511"/>
        </c:manualLayout>
      </c:layout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2"/>
</c:chartSpace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gif"/><Relationship Id="rId6" Type="http://schemas.openxmlformats.org/officeDocument/2006/relationships/image" Target="../media/image13.gif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177BFCE-E8DB-4EF6-8C80-8FD854B53CB5}" type="doc">
      <dgm:prSet loTypeId="urn:microsoft.com/office/officeart/2005/8/layout/vList5" loCatId="list" qsTypeId="urn:microsoft.com/office/officeart/2005/8/quickstyle/simple1#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1590DF11-E333-4990-8875-ED70B9E77037}">
      <dgm:prSet phldrT="[Текст]" custT="1"/>
      <dgm:spPr/>
      <dgm:t>
        <a:bodyPr/>
        <a:lstStyle/>
        <a:p>
          <a:pPr algn="l"/>
          <a:r>
            <a:rPr lang="uk-UA" sz="2400" b="1" i="0" u="non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Структура </a:t>
          </a:r>
          <a:endParaRPr lang="ru-RU" sz="2400" b="1" i="0" u="non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8EA1185D-684B-4215-913F-39CAC2E915B4}" type="parTrans" cxnId="{7D3B9F47-4940-4F22-9632-94501FDEB003}">
      <dgm:prSet/>
      <dgm:spPr/>
      <dgm:t>
        <a:bodyPr/>
        <a:lstStyle/>
        <a:p>
          <a:endParaRPr lang="ru-RU"/>
        </a:p>
      </dgm:t>
    </dgm:pt>
    <dgm:pt modelId="{B419D424-51E3-4F64-8497-54DBCF4DE3C3}" type="sibTrans" cxnId="{7D3B9F47-4940-4F22-9632-94501FDEB003}">
      <dgm:prSet/>
      <dgm:spPr/>
      <dgm:t>
        <a:bodyPr/>
        <a:lstStyle/>
        <a:p>
          <a:endParaRPr lang="ru-RU"/>
        </a:p>
      </dgm:t>
    </dgm:pt>
    <dgm:pt modelId="{BE1D7E18-D986-4E72-9F10-D7C118564FBB}">
      <dgm:prSet phldrT="[Текст]" custT="1"/>
      <dgm:spPr/>
      <dgm:t>
        <a:bodyPr/>
        <a:lstStyle/>
        <a:p>
          <a:r>
            <a:rPr lang="uk-UA" sz="1600" b="1" i="0" u="none" dirty="0" smtClean="0">
              <a:latin typeface="Times New Roman" pitchFamily="18" charset="0"/>
              <a:cs typeface="Times New Roman" pitchFamily="18" charset="0"/>
            </a:rPr>
            <a:t>18</a:t>
          </a:r>
          <a:r>
            <a:rPr lang="uk-UA" sz="1600" i="0" u="none" dirty="0" smtClean="0">
              <a:latin typeface="Times New Roman" pitchFamily="18" charset="0"/>
              <a:cs typeface="Times New Roman" pitchFamily="18" charset="0"/>
            </a:rPr>
            <a:t> ВНЗ ІІІ-І</a:t>
          </a:r>
          <a:r>
            <a:rPr lang="en-US" sz="1600" i="0" u="none" dirty="0" smtClean="0">
              <a:latin typeface="Times New Roman" pitchFamily="18" charset="0"/>
              <a:cs typeface="Times New Roman" pitchFamily="18" charset="0"/>
            </a:rPr>
            <a:t>V</a:t>
          </a:r>
          <a:r>
            <a:rPr lang="uk-UA" sz="1600" i="0" u="none" dirty="0" smtClean="0">
              <a:latin typeface="Times New Roman" pitchFamily="18" charset="0"/>
              <a:cs typeface="Times New Roman" pitchFamily="18" charset="0"/>
            </a:rPr>
            <a:t> рівнів акредитації</a:t>
          </a:r>
          <a:endParaRPr lang="ru-RU" sz="1600" i="0" u="none" dirty="0">
            <a:latin typeface="Times New Roman" pitchFamily="18" charset="0"/>
            <a:cs typeface="Times New Roman" pitchFamily="18" charset="0"/>
          </a:endParaRPr>
        </a:p>
      </dgm:t>
    </dgm:pt>
    <dgm:pt modelId="{D6073EEC-2368-4D0D-8939-7794C2B47BF9}" type="parTrans" cxnId="{D579639C-AC62-4F8A-9099-94D1B2004EB1}">
      <dgm:prSet/>
      <dgm:spPr/>
      <dgm:t>
        <a:bodyPr/>
        <a:lstStyle/>
        <a:p>
          <a:endParaRPr lang="ru-RU"/>
        </a:p>
      </dgm:t>
    </dgm:pt>
    <dgm:pt modelId="{316C98D9-D701-4992-96A1-68251BC59F86}" type="sibTrans" cxnId="{D579639C-AC62-4F8A-9099-94D1B2004EB1}">
      <dgm:prSet/>
      <dgm:spPr/>
      <dgm:t>
        <a:bodyPr/>
        <a:lstStyle/>
        <a:p>
          <a:endParaRPr lang="ru-RU"/>
        </a:p>
      </dgm:t>
    </dgm:pt>
    <dgm:pt modelId="{637B2118-B078-4900-9BAB-30E52DCEFC61}">
      <dgm:prSet phldrT="[Текст]" custT="1"/>
      <dgm:spPr/>
      <dgm:t>
        <a:bodyPr/>
        <a:lstStyle/>
        <a:p>
          <a:r>
            <a:rPr lang="uk-UA" sz="1600" b="1" i="0" u="none" dirty="0" smtClean="0">
              <a:latin typeface="Times New Roman" pitchFamily="18" charset="0"/>
              <a:cs typeface="Times New Roman" pitchFamily="18" charset="0"/>
            </a:rPr>
            <a:t>23</a:t>
          </a:r>
          <a:r>
            <a:rPr lang="uk-UA" sz="1600" i="0" u="none" dirty="0" smtClean="0">
              <a:latin typeface="Times New Roman" pitchFamily="18" charset="0"/>
              <a:cs typeface="Times New Roman" pitchFamily="18" charset="0"/>
            </a:rPr>
            <a:t> ВНЗ І-ІІ рівнів акредитації</a:t>
          </a:r>
          <a:endParaRPr lang="ru-RU" sz="1600" i="0" u="none" dirty="0">
            <a:latin typeface="Times New Roman" pitchFamily="18" charset="0"/>
            <a:cs typeface="Times New Roman" pitchFamily="18" charset="0"/>
          </a:endParaRPr>
        </a:p>
      </dgm:t>
    </dgm:pt>
    <dgm:pt modelId="{FD007BE5-687A-4AC5-962E-E598C6405298}" type="parTrans" cxnId="{D39F3DF7-912D-4A78-8F1B-694E5BE2807D}">
      <dgm:prSet/>
      <dgm:spPr/>
      <dgm:t>
        <a:bodyPr/>
        <a:lstStyle/>
        <a:p>
          <a:endParaRPr lang="ru-RU"/>
        </a:p>
      </dgm:t>
    </dgm:pt>
    <dgm:pt modelId="{C70AE8BF-EDC6-4224-AEB7-FC98D5339509}" type="sibTrans" cxnId="{D39F3DF7-912D-4A78-8F1B-694E5BE2807D}">
      <dgm:prSet/>
      <dgm:spPr/>
      <dgm:t>
        <a:bodyPr/>
        <a:lstStyle/>
        <a:p>
          <a:endParaRPr lang="ru-RU"/>
        </a:p>
      </dgm:t>
    </dgm:pt>
    <dgm:pt modelId="{F41FD9D3-AAFE-4808-94D1-4295D63B2F39}">
      <dgm:prSet phldrT="[Текст]" custT="1"/>
      <dgm:spPr/>
      <dgm:t>
        <a:bodyPr/>
        <a:lstStyle/>
        <a:p>
          <a:pPr algn="l"/>
          <a:r>
            <a:rPr lang="uk-UA" sz="2400" b="1" i="0" u="non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Викладацький склад</a:t>
          </a:r>
          <a:endParaRPr lang="ru-RU" sz="2400" b="1" i="0" u="non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EF93F43F-F6F2-4647-9992-2FE8E7126C79}" type="parTrans" cxnId="{47E1E560-5395-4CF2-A57A-DE4B8E3BF885}">
      <dgm:prSet/>
      <dgm:spPr/>
      <dgm:t>
        <a:bodyPr/>
        <a:lstStyle/>
        <a:p>
          <a:endParaRPr lang="ru-RU"/>
        </a:p>
      </dgm:t>
    </dgm:pt>
    <dgm:pt modelId="{E5699635-958F-47CB-B3CC-C8C91A48707E}" type="sibTrans" cxnId="{47E1E560-5395-4CF2-A57A-DE4B8E3BF885}">
      <dgm:prSet/>
      <dgm:spPr/>
      <dgm:t>
        <a:bodyPr/>
        <a:lstStyle/>
        <a:p>
          <a:endParaRPr lang="ru-RU"/>
        </a:p>
      </dgm:t>
    </dgm:pt>
    <dgm:pt modelId="{04505758-52E5-475A-8D92-6BF070CBD4C7}">
      <dgm:prSet phldrT="[Текст]" custT="1"/>
      <dgm:spPr/>
      <dgm:t>
        <a:bodyPr/>
        <a:lstStyle/>
        <a:p>
          <a:r>
            <a:rPr lang="uk-UA" sz="1600" i="0" u="none" dirty="0" smtClean="0">
              <a:latin typeface="Times New Roman" pitchFamily="18" charset="0"/>
              <a:cs typeface="Times New Roman" pitchFamily="18" charset="0"/>
            </a:rPr>
            <a:t>близько 8,5</a:t>
          </a:r>
          <a:r>
            <a:rPr lang="uk-UA" sz="1600" b="1" i="0" u="none" dirty="0" smtClean="0">
              <a:latin typeface="Times New Roman" pitchFamily="18" charset="0"/>
              <a:cs typeface="Times New Roman" pitchFamily="18" charset="0"/>
            </a:rPr>
            <a:t> тис </a:t>
          </a:r>
          <a:r>
            <a:rPr lang="uk-UA" sz="1600" i="0" u="none" dirty="0" smtClean="0">
              <a:latin typeface="Times New Roman" pitchFamily="18" charset="0"/>
              <a:cs typeface="Times New Roman" pitchFamily="18" charset="0"/>
            </a:rPr>
            <a:t>науково-педагогічних працівників, з яких </a:t>
          </a:r>
          <a:r>
            <a:rPr lang="uk-UA" sz="1600" b="1" i="0" u="none" dirty="0" smtClean="0">
              <a:latin typeface="Times New Roman" pitchFamily="18" charset="0"/>
              <a:cs typeface="Times New Roman" pitchFamily="18" charset="0"/>
            </a:rPr>
            <a:t>66 %</a:t>
          </a:r>
          <a:r>
            <a:rPr lang="uk-UA" sz="1600" i="0" u="none" dirty="0" smtClean="0">
              <a:latin typeface="Times New Roman" pitchFamily="18" charset="0"/>
              <a:cs typeface="Times New Roman" pitchFamily="18" charset="0"/>
            </a:rPr>
            <a:t> - доктори та кандидати наук</a:t>
          </a:r>
          <a:endParaRPr lang="ru-RU" sz="1600" i="0" u="none" dirty="0">
            <a:latin typeface="Times New Roman" pitchFamily="18" charset="0"/>
            <a:cs typeface="Times New Roman" pitchFamily="18" charset="0"/>
          </a:endParaRPr>
        </a:p>
      </dgm:t>
    </dgm:pt>
    <dgm:pt modelId="{416ADEB6-B73C-4C33-81BD-A996F6482172}" type="parTrans" cxnId="{3D570452-CC91-486B-840E-95A0772EB8CE}">
      <dgm:prSet/>
      <dgm:spPr/>
      <dgm:t>
        <a:bodyPr/>
        <a:lstStyle/>
        <a:p>
          <a:endParaRPr lang="ru-RU"/>
        </a:p>
      </dgm:t>
    </dgm:pt>
    <dgm:pt modelId="{EC68EE27-118C-47F9-8500-BD500379CC40}" type="sibTrans" cxnId="{3D570452-CC91-486B-840E-95A0772EB8CE}">
      <dgm:prSet/>
      <dgm:spPr/>
      <dgm:t>
        <a:bodyPr/>
        <a:lstStyle/>
        <a:p>
          <a:endParaRPr lang="ru-RU"/>
        </a:p>
      </dgm:t>
    </dgm:pt>
    <dgm:pt modelId="{EDD508FD-E7A5-4212-A679-16E4D80688D9}">
      <dgm:prSet phldrT="[Текст]" custT="1"/>
      <dgm:spPr/>
      <dgm:t>
        <a:bodyPr/>
        <a:lstStyle/>
        <a:p>
          <a:r>
            <a:rPr lang="uk-UA" sz="1600" i="0" u="none" dirty="0" smtClean="0">
              <a:latin typeface="Times New Roman" pitchFamily="18" charset="0"/>
              <a:cs typeface="Times New Roman" pitchFamily="18" charset="0"/>
            </a:rPr>
            <a:t>понад  </a:t>
          </a:r>
          <a:r>
            <a:rPr lang="uk-UA" sz="1600" b="1" i="0" u="none" dirty="0" smtClean="0">
              <a:latin typeface="Times New Roman" pitchFamily="18" charset="0"/>
              <a:cs typeface="Times New Roman" pitchFamily="18" charset="0"/>
            </a:rPr>
            <a:t>7 тис </a:t>
          </a:r>
          <a:r>
            <a:rPr lang="uk-UA" sz="1600" i="0" u="none" dirty="0" smtClean="0">
              <a:latin typeface="Times New Roman" pitchFamily="18" charset="0"/>
              <a:cs typeface="Times New Roman" pitchFamily="18" charset="0"/>
            </a:rPr>
            <a:t>педагогічних працівників, з яких  </a:t>
          </a:r>
          <a:r>
            <a:rPr lang="uk-UA" sz="1600" b="1" i="0" u="none" dirty="0" smtClean="0">
              <a:latin typeface="Times New Roman" pitchFamily="18" charset="0"/>
              <a:cs typeface="Times New Roman" pitchFamily="18" charset="0"/>
            </a:rPr>
            <a:t>40 % </a:t>
          </a:r>
          <a:r>
            <a:rPr lang="uk-UA" sz="1600" i="0" u="none" dirty="0" smtClean="0">
              <a:latin typeface="Times New Roman" pitchFamily="18" charset="0"/>
              <a:cs typeface="Times New Roman" pitchFamily="18" charset="0"/>
            </a:rPr>
            <a:t>спеціалісти вищої категорії та понад </a:t>
          </a:r>
          <a:r>
            <a:rPr lang="uk-UA" sz="1600" b="1" i="0" u="none" dirty="0" smtClean="0">
              <a:latin typeface="Times New Roman" pitchFamily="18" charset="0"/>
              <a:cs typeface="Times New Roman" pitchFamily="18" charset="0"/>
            </a:rPr>
            <a:t>12% </a:t>
          </a:r>
          <a:r>
            <a:rPr lang="uk-UA" sz="1600" i="0" u="none" dirty="0" smtClean="0">
              <a:latin typeface="Times New Roman" pitchFamily="18" charset="0"/>
              <a:cs typeface="Times New Roman" pitchFamily="18" charset="0"/>
            </a:rPr>
            <a:t>- викладачі-методисти</a:t>
          </a:r>
          <a:endParaRPr lang="ru-RU" sz="1600" i="0" u="none" dirty="0">
            <a:latin typeface="Times New Roman" pitchFamily="18" charset="0"/>
            <a:cs typeface="Times New Roman" pitchFamily="18" charset="0"/>
          </a:endParaRPr>
        </a:p>
      </dgm:t>
    </dgm:pt>
    <dgm:pt modelId="{9255D4AB-BE4F-407D-BBC7-0CB1893735E7}" type="parTrans" cxnId="{02F686D8-55CC-4AB8-8077-F7829FCA4588}">
      <dgm:prSet/>
      <dgm:spPr/>
      <dgm:t>
        <a:bodyPr/>
        <a:lstStyle/>
        <a:p>
          <a:endParaRPr lang="ru-RU"/>
        </a:p>
      </dgm:t>
    </dgm:pt>
    <dgm:pt modelId="{FB882B3C-2A15-4038-8F46-AE8128964CAB}" type="sibTrans" cxnId="{02F686D8-55CC-4AB8-8077-F7829FCA4588}">
      <dgm:prSet/>
      <dgm:spPr/>
      <dgm:t>
        <a:bodyPr/>
        <a:lstStyle/>
        <a:p>
          <a:endParaRPr lang="ru-RU"/>
        </a:p>
      </dgm:t>
    </dgm:pt>
    <dgm:pt modelId="{AC3A62C3-34C4-4E7E-9FB1-3C01A95DC78E}">
      <dgm:prSet custT="1"/>
      <dgm:spPr/>
      <dgm:t>
        <a:bodyPr/>
        <a:lstStyle/>
        <a:p>
          <a:pPr algn="l"/>
          <a:r>
            <a:rPr lang="uk-UA" sz="2400" b="1" i="0" u="non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Контингент</a:t>
          </a:r>
          <a:endParaRPr lang="ru-RU" sz="2400" b="1" i="0" u="non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2AF160ED-51D6-4955-B8AE-1E372754DF08}" type="parTrans" cxnId="{00A16DFA-D5E7-4D62-8EEC-7D8C669F83A8}">
      <dgm:prSet/>
      <dgm:spPr/>
      <dgm:t>
        <a:bodyPr/>
        <a:lstStyle/>
        <a:p>
          <a:endParaRPr lang="ru-RU"/>
        </a:p>
      </dgm:t>
    </dgm:pt>
    <dgm:pt modelId="{62CB82D0-11CD-4BEA-9EF3-0839CD7C3792}" type="sibTrans" cxnId="{00A16DFA-D5E7-4D62-8EEC-7D8C669F83A8}">
      <dgm:prSet/>
      <dgm:spPr/>
      <dgm:t>
        <a:bodyPr/>
        <a:lstStyle/>
        <a:p>
          <a:endParaRPr lang="ru-RU"/>
        </a:p>
      </dgm:t>
    </dgm:pt>
    <dgm:pt modelId="{6D8CCFA3-9095-4AFF-A117-B8E59C6D430F}">
      <dgm:prSet custT="1"/>
      <dgm:spPr/>
      <dgm:t>
        <a:bodyPr/>
        <a:lstStyle/>
        <a:p>
          <a:r>
            <a:rPr lang="uk-UA" sz="1800" b="1" i="0" u="none" dirty="0" smtClean="0">
              <a:latin typeface="Times New Roman" pitchFamily="18" charset="0"/>
              <a:cs typeface="Times New Roman" pitchFamily="18" charset="0"/>
            </a:rPr>
            <a:t>184,1 тис </a:t>
          </a:r>
          <a:r>
            <a:rPr lang="uk-UA" sz="1800" i="0" u="none" dirty="0" smtClean="0">
              <a:latin typeface="Times New Roman" pitchFamily="18" charset="0"/>
              <a:cs typeface="Times New Roman" pitchFamily="18" charset="0"/>
            </a:rPr>
            <a:t>осіб, в т.ч. понад 51% - за держзамовленням</a:t>
          </a:r>
          <a:endParaRPr lang="ru-RU" sz="1800" i="0" u="none" dirty="0">
            <a:latin typeface="Times New Roman" pitchFamily="18" charset="0"/>
            <a:cs typeface="Times New Roman" pitchFamily="18" charset="0"/>
          </a:endParaRPr>
        </a:p>
      </dgm:t>
    </dgm:pt>
    <dgm:pt modelId="{0F8DD458-D586-42A2-9BDB-388AFE484F22}" type="parTrans" cxnId="{15603757-E28F-4C5A-BE90-7BEF4FAED24B}">
      <dgm:prSet/>
      <dgm:spPr/>
      <dgm:t>
        <a:bodyPr/>
        <a:lstStyle/>
        <a:p>
          <a:endParaRPr lang="ru-RU"/>
        </a:p>
      </dgm:t>
    </dgm:pt>
    <dgm:pt modelId="{88677322-602E-425E-849B-6594858EC8C6}" type="sibTrans" cxnId="{15603757-E28F-4C5A-BE90-7BEF4FAED24B}">
      <dgm:prSet/>
      <dgm:spPr/>
      <dgm:t>
        <a:bodyPr/>
        <a:lstStyle/>
        <a:p>
          <a:endParaRPr lang="ru-RU"/>
        </a:p>
      </dgm:t>
    </dgm:pt>
    <dgm:pt modelId="{B08296AA-81E5-4470-B969-C4FD3F5EC4A3}">
      <dgm:prSet custT="1"/>
      <dgm:spPr/>
      <dgm:t>
        <a:bodyPr/>
        <a:lstStyle/>
        <a:p>
          <a:r>
            <a:rPr lang="uk-UA" sz="1800" b="1" i="0" u="none" dirty="0" smtClean="0">
              <a:latin typeface="Times New Roman" pitchFamily="18" charset="0"/>
              <a:cs typeface="Times New Roman" pitchFamily="18" charset="0"/>
            </a:rPr>
            <a:t>71%</a:t>
          </a:r>
          <a:r>
            <a:rPr lang="uk-UA" sz="1800" i="0" u="none" dirty="0" smtClean="0">
              <a:latin typeface="Times New Roman" pitchFamily="18" charset="0"/>
              <a:cs typeface="Times New Roman" pitchFamily="18" charset="0"/>
            </a:rPr>
            <a:t> - сільська молодь</a:t>
          </a:r>
          <a:endParaRPr lang="ru-RU" sz="1800" i="0" u="none" dirty="0">
            <a:latin typeface="Times New Roman" pitchFamily="18" charset="0"/>
            <a:cs typeface="Times New Roman" pitchFamily="18" charset="0"/>
          </a:endParaRPr>
        </a:p>
      </dgm:t>
    </dgm:pt>
    <dgm:pt modelId="{D5170365-E9D5-4056-9380-F4C1A5A9FA33}" type="parTrans" cxnId="{5AF52B58-F74C-4618-A832-7552D3BE9CA9}">
      <dgm:prSet/>
      <dgm:spPr/>
      <dgm:t>
        <a:bodyPr/>
        <a:lstStyle/>
        <a:p>
          <a:endParaRPr lang="ru-RU"/>
        </a:p>
      </dgm:t>
    </dgm:pt>
    <dgm:pt modelId="{ADECD02E-8FE5-4039-978D-D732D4962A2F}" type="sibTrans" cxnId="{5AF52B58-F74C-4618-A832-7552D3BE9CA9}">
      <dgm:prSet/>
      <dgm:spPr/>
      <dgm:t>
        <a:bodyPr/>
        <a:lstStyle/>
        <a:p>
          <a:endParaRPr lang="ru-RU"/>
        </a:p>
      </dgm:t>
    </dgm:pt>
    <dgm:pt modelId="{72BE2D23-22CF-49F8-A651-598327B2156B}">
      <dgm:prSet phldrT="[Текст]" custT="1"/>
      <dgm:spPr/>
      <dgm:t>
        <a:bodyPr/>
        <a:lstStyle/>
        <a:p>
          <a:pPr algn="l"/>
          <a:r>
            <a:rPr lang="uk-UA" sz="2400" b="1" i="0" u="none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Підготовка фахівців</a:t>
          </a:r>
          <a:endParaRPr lang="ru-RU" sz="2400" b="1" i="0" u="none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D5E624D4-D6F7-477F-97EF-F4C26601349B}" type="parTrans" cxnId="{CD768F3B-8BA9-460D-A88F-BE2957E0CD6D}">
      <dgm:prSet/>
      <dgm:spPr/>
      <dgm:t>
        <a:bodyPr/>
        <a:lstStyle/>
        <a:p>
          <a:endParaRPr lang="ru-RU"/>
        </a:p>
      </dgm:t>
    </dgm:pt>
    <dgm:pt modelId="{3488D33D-708E-4703-BE75-7C8E2631678E}" type="sibTrans" cxnId="{CD768F3B-8BA9-460D-A88F-BE2957E0CD6D}">
      <dgm:prSet/>
      <dgm:spPr/>
      <dgm:t>
        <a:bodyPr/>
        <a:lstStyle/>
        <a:p>
          <a:endParaRPr lang="ru-RU"/>
        </a:p>
      </dgm:t>
    </dgm:pt>
    <dgm:pt modelId="{169384EF-C21B-4EA3-A552-6B1D6E77CC61}">
      <dgm:prSet phldrT="[Текст]" custT="1"/>
      <dgm:spPr/>
      <dgm:t>
        <a:bodyPr/>
        <a:lstStyle/>
        <a:p>
          <a:r>
            <a:rPr lang="uk-UA" sz="1600" b="1" i="0" u="none" dirty="0" smtClean="0">
              <a:latin typeface="Times New Roman" pitchFamily="18" charset="0"/>
              <a:cs typeface="Times New Roman" pitchFamily="18" charset="0"/>
            </a:rPr>
            <a:t>62 спеціальностями ОКР «молодший спеціаліст»; </a:t>
          </a:r>
          <a:endParaRPr lang="ru-RU" sz="1600" i="0" u="none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D9FF781-721E-4FEC-B334-99A8883632DE}" type="parTrans" cxnId="{81A83BD7-303C-44F5-B453-F06C02B280F0}">
      <dgm:prSet/>
      <dgm:spPr/>
      <dgm:t>
        <a:bodyPr/>
        <a:lstStyle/>
        <a:p>
          <a:endParaRPr lang="ru-RU"/>
        </a:p>
      </dgm:t>
    </dgm:pt>
    <dgm:pt modelId="{9D995674-D947-4BC9-8725-4707463D015C}" type="sibTrans" cxnId="{81A83BD7-303C-44F5-B453-F06C02B280F0}">
      <dgm:prSet/>
      <dgm:spPr/>
      <dgm:t>
        <a:bodyPr/>
        <a:lstStyle/>
        <a:p>
          <a:endParaRPr lang="ru-RU"/>
        </a:p>
      </dgm:t>
    </dgm:pt>
    <dgm:pt modelId="{01C014E6-EAAB-4207-AA89-E1778C897DF9}">
      <dgm:prSet custT="1"/>
      <dgm:spPr/>
      <dgm:t>
        <a:bodyPr/>
        <a:lstStyle/>
        <a:p>
          <a:r>
            <a:rPr lang="uk-UA" sz="1600" b="1" i="0" u="none" dirty="0" smtClean="0">
              <a:latin typeface="Times New Roman" pitchFamily="18" charset="0"/>
              <a:cs typeface="Times New Roman" pitchFamily="18" charset="0"/>
            </a:rPr>
            <a:t>38 напрямами підготовки ОКР «бакалавр»; </a:t>
          </a:r>
          <a:endParaRPr lang="uk-UA" sz="1600" b="1" i="0" u="none" dirty="0">
            <a:latin typeface="Times New Roman" pitchFamily="18" charset="0"/>
            <a:cs typeface="Times New Roman" pitchFamily="18" charset="0"/>
          </a:endParaRPr>
        </a:p>
      </dgm:t>
    </dgm:pt>
    <dgm:pt modelId="{A1918CD4-EFE4-46FE-B874-CB61C0FA9635}" type="parTrans" cxnId="{3772E536-2C0A-421E-96DD-CF7C86ADB1C2}">
      <dgm:prSet/>
      <dgm:spPr/>
      <dgm:t>
        <a:bodyPr/>
        <a:lstStyle/>
        <a:p>
          <a:endParaRPr lang="ru-RU"/>
        </a:p>
      </dgm:t>
    </dgm:pt>
    <dgm:pt modelId="{91051624-BCF7-41B0-AF3C-7A6875E747BA}" type="sibTrans" cxnId="{3772E536-2C0A-421E-96DD-CF7C86ADB1C2}">
      <dgm:prSet/>
      <dgm:spPr/>
      <dgm:t>
        <a:bodyPr/>
        <a:lstStyle/>
        <a:p>
          <a:endParaRPr lang="ru-RU"/>
        </a:p>
      </dgm:t>
    </dgm:pt>
    <dgm:pt modelId="{BFFA0550-4458-4A99-97A7-C327E8FACF1D}">
      <dgm:prSet custT="1"/>
      <dgm:spPr/>
      <dgm:t>
        <a:bodyPr/>
        <a:lstStyle/>
        <a:p>
          <a:r>
            <a:rPr lang="uk-UA" sz="1600" b="1" i="0" u="none" dirty="0" smtClean="0">
              <a:latin typeface="Times New Roman" pitchFamily="18" charset="0"/>
              <a:cs typeface="Times New Roman" pitchFamily="18" charset="0"/>
            </a:rPr>
            <a:t>50 спеціальностями ОКР «спеціаліст» </a:t>
          </a:r>
          <a:endParaRPr lang="uk-UA" sz="1600" b="1" i="0" u="none" dirty="0">
            <a:latin typeface="Times New Roman" pitchFamily="18" charset="0"/>
            <a:cs typeface="Times New Roman" pitchFamily="18" charset="0"/>
          </a:endParaRPr>
        </a:p>
      </dgm:t>
    </dgm:pt>
    <dgm:pt modelId="{5F9CC2D1-2A53-4A04-BC6F-C95D7B76CF7D}" type="parTrans" cxnId="{9A7DC821-31D8-4A9A-A198-715588D664E3}">
      <dgm:prSet/>
      <dgm:spPr/>
      <dgm:t>
        <a:bodyPr/>
        <a:lstStyle/>
        <a:p>
          <a:endParaRPr lang="ru-RU"/>
        </a:p>
      </dgm:t>
    </dgm:pt>
    <dgm:pt modelId="{AA9E2932-BC50-4058-AC40-BF3D60D7DF1E}" type="sibTrans" cxnId="{9A7DC821-31D8-4A9A-A198-715588D664E3}">
      <dgm:prSet/>
      <dgm:spPr/>
      <dgm:t>
        <a:bodyPr/>
        <a:lstStyle/>
        <a:p>
          <a:endParaRPr lang="ru-RU"/>
        </a:p>
      </dgm:t>
    </dgm:pt>
    <dgm:pt modelId="{1960F3F0-9A32-46D8-B3DB-1F9664C02112}">
      <dgm:prSet custT="1"/>
      <dgm:spPr/>
      <dgm:t>
        <a:bodyPr/>
        <a:lstStyle/>
        <a:p>
          <a:r>
            <a:rPr lang="uk-UA" sz="1600" b="1" i="0" u="none" dirty="0" smtClean="0">
              <a:latin typeface="Times New Roman" pitchFamily="18" charset="0"/>
              <a:cs typeface="Times New Roman" pitchFamily="18" charset="0"/>
            </a:rPr>
            <a:t>63 спеціальностями ОКР «магістр».</a:t>
          </a:r>
          <a:endParaRPr lang="ru-RU" sz="1600" i="0" u="none" dirty="0">
            <a:latin typeface="Times New Roman" pitchFamily="18" charset="0"/>
            <a:cs typeface="Times New Roman" pitchFamily="18" charset="0"/>
          </a:endParaRPr>
        </a:p>
      </dgm:t>
    </dgm:pt>
    <dgm:pt modelId="{9F0C2649-4518-400F-8357-72FC5C9739AA}" type="parTrans" cxnId="{DF1AFAF9-4BD2-4460-A9EC-F182D00789BA}">
      <dgm:prSet/>
      <dgm:spPr/>
      <dgm:t>
        <a:bodyPr/>
        <a:lstStyle/>
        <a:p>
          <a:endParaRPr lang="ru-RU"/>
        </a:p>
      </dgm:t>
    </dgm:pt>
    <dgm:pt modelId="{88CE9914-BCCF-46A0-A307-710B96924330}" type="sibTrans" cxnId="{DF1AFAF9-4BD2-4460-A9EC-F182D00789BA}">
      <dgm:prSet/>
      <dgm:spPr/>
      <dgm:t>
        <a:bodyPr/>
        <a:lstStyle/>
        <a:p>
          <a:endParaRPr lang="ru-RU"/>
        </a:p>
      </dgm:t>
    </dgm:pt>
    <dgm:pt modelId="{120399BB-94EC-428D-951A-E12FD3120F02}">
      <dgm:prSet phldrT="[Текст]" custT="1"/>
      <dgm:spPr/>
      <dgm:t>
        <a:bodyPr/>
        <a:lstStyle/>
        <a:p>
          <a:r>
            <a:rPr lang="uk-UA" sz="1600" b="1" dirty="0" smtClean="0"/>
            <a:t>34</a:t>
          </a:r>
          <a:r>
            <a:rPr lang="uk-UA" sz="1600" dirty="0" smtClean="0"/>
            <a:t> установи післядипломної освіти</a:t>
          </a:r>
          <a:endParaRPr lang="ru-RU" sz="1600" i="0" u="none" dirty="0">
            <a:latin typeface="Times New Roman" pitchFamily="18" charset="0"/>
            <a:cs typeface="Times New Roman" pitchFamily="18" charset="0"/>
          </a:endParaRPr>
        </a:p>
      </dgm:t>
    </dgm:pt>
    <dgm:pt modelId="{510E6B8B-5D12-46DD-982F-D48C1985CE33}" type="parTrans" cxnId="{7AFEC6A4-405D-44DF-B4EF-927BC4A3B6A9}">
      <dgm:prSet/>
      <dgm:spPr/>
    </dgm:pt>
    <dgm:pt modelId="{072633F1-73D9-4E4A-B75B-BA46CC88235D}" type="sibTrans" cxnId="{7AFEC6A4-405D-44DF-B4EF-927BC4A3B6A9}">
      <dgm:prSet/>
      <dgm:spPr/>
    </dgm:pt>
    <dgm:pt modelId="{1D183DD8-852B-4659-BF52-EAF64B44C6EF}">
      <dgm:prSet custT="1"/>
      <dgm:spPr/>
      <dgm:t>
        <a:bodyPr/>
        <a:lstStyle/>
        <a:p>
          <a:r>
            <a:rPr lang="uk-UA" sz="1600" b="1" dirty="0" smtClean="0"/>
            <a:t>33</a:t>
          </a:r>
          <a:r>
            <a:rPr lang="uk-UA" sz="1600" dirty="0" smtClean="0"/>
            <a:t> установи з підготовки і ПК робітничих кадрів</a:t>
          </a:r>
        </a:p>
      </dgm:t>
    </dgm:pt>
    <dgm:pt modelId="{76F3D166-2728-49DF-9287-B9F740FB84BD}" type="parTrans" cxnId="{214AC89B-32FE-47CC-9F6F-3040FA818526}">
      <dgm:prSet/>
      <dgm:spPr/>
      <dgm:t>
        <a:bodyPr/>
        <a:lstStyle/>
        <a:p>
          <a:endParaRPr lang="ru-RU"/>
        </a:p>
      </dgm:t>
    </dgm:pt>
    <dgm:pt modelId="{D9118A8F-4322-4AE4-825E-5F9DDD64461F}" type="sibTrans" cxnId="{214AC89B-32FE-47CC-9F6F-3040FA818526}">
      <dgm:prSet/>
      <dgm:spPr/>
      <dgm:t>
        <a:bodyPr/>
        <a:lstStyle/>
        <a:p>
          <a:endParaRPr lang="ru-RU"/>
        </a:p>
      </dgm:t>
    </dgm:pt>
    <dgm:pt modelId="{35166F45-D249-407A-BEA7-D079A50231EB}" type="pres">
      <dgm:prSet presAssocID="{A177BFCE-E8DB-4EF6-8C80-8FD854B53CB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1FC0FA3-F258-41D0-9B04-11F6DA2E2E06}" type="pres">
      <dgm:prSet presAssocID="{1590DF11-E333-4990-8875-ED70B9E77037}" presName="linNode" presStyleCnt="0"/>
      <dgm:spPr/>
    </dgm:pt>
    <dgm:pt modelId="{EF055BF8-4427-4B1D-88DA-F73E9CB9D9F3}" type="pres">
      <dgm:prSet presAssocID="{1590DF11-E333-4990-8875-ED70B9E77037}" presName="parentText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762957-4964-41E2-910A-0C3F04D334C9}" type="pres">
      <dgm:prSet presAssocID="{1590DF11-E333-4990-8875-ED70B9E77037}" presName="descendantText" presStyleLbl="alignAccFollowNode1" presStyleIdx="0" presStyleCnt="4" custLinFactNeighborX="-2103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25BB11-141C-4620-A6DD-EC05091C3136}" type="pres">
      <dgm:prSet presAssocID="{B419D424-51E3-4F64-8497-54DBCF4DE3C3}" presName="sp" presStyleCnt="0"/>
      <dgm:spPr/>
    </dgm:pt>
    <dgm:pt modelId="{F087B5A8-1E8B-44D2-B28E-6B9D127620BD}" type="pres">
      <dgm:prSet presAssocID="{AC3A62C3-34C4-4E7E-9FB1-3C01A95DC78E}" presName="linNode" presStyleCnt="0"/>
      <dgm:spPr/>
    </dgm:pt>
    <dgm:pt modelId="{0E25D18D-E682-4121-A088-74586BA41598}" type="pres">
      <dgm:prSet presAssocID="{AC3A62C3-34C4-4E7E-9FB1-3C01A95DC78E}" presName="parentText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CAE2BB-292D-4FDC-B53D-83D47653E2E7}" type="pres">
      <dgm:prSet presAssocID="{AC3A62C3-34C4-4E7E-9FB1-3C01A95DC78E}" presName="descendantText" presStyleLbl="alignAccFollowNode1" presStyleIdx="1" presStyleCnt="4" custLinFactNeighborX="-2103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559AB6-9275-4153-A8B0-5E53B07944A3}" type="pres">
      <dgm:prSet presAssocID="{62CB82D0-11CD-4BEA-9EF3-0839CD7C3792}" presName="sp" presStyleCnt="0"/>
      <dgm:spPr/>
    </dgm:pt>
    <dgm:pt modelId="{D1939E99-2F0B-4B49-B308-98F3FA2B38F3}" type="pres">
      <dgm:prSet presAssocID="{F41FD9D3-AAFE-4808-94D1-4295D63B2F39}" presName="linNode" presStyleCnt="0"/>
      <dgm:spPr/>
    </dgm:pt>
    <dgm:pt modelId="{BB5B80C5-EA48-4C1B-8EF0-6253B224B800}" type="pres">
      <dgm:prSet presAssocID="{F41FD9D3-AAFE-4808-94D1-4295D63B2F39}" presName="parentText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8DC589-A6DC-4B00-8666-020ADF2BBC4A}" type="pres">
      <dgm:prSet presAssocID="{F41FD9D3-AAFE-4808-94D1-4295D63B2F39}" presName="descendantText" presStyleLbl="alignAccFollowNode1" presStyleIdx="2" presStyleCnt="4" custScaleY="1280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8812E5-C328-40E0-842C-EDE1912E7CFD}" type="pres">
      <dgm:prSet presAssocID="{E5699635-958F-47CB-B3CC-C8C91A48707E}" presName="sp" presStyleCnt="0"/>
      <dgm:spPr/>
    </dgm:pt>
    <dgm:pt modelId="{96112CDE-8CBF-4691-B0DB-4A0798E60865}" type="pres">
      <dgm:prSet presAssocID="{72BE2D23-22CF-49F8-A651-598327B2156B}" presName="linNode" presStyleCnt="0"/>
      <dgm:spPr/>
    </dgm:pt>
    <dgm:pt modelId="{DDC04DE3-36A9-44F6-9FC8-E57DB4FF61FA}" type="pres">
      <dgm:prSet presAssocID="{72BE2D23-22CF-49F8-A651-598327B2156B}" presName="parentText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84992E-0C4F-486B-9B24-F2B230C136F8}" type="pres">
      <dgm:prSet presAssocID="{72BE2D23-22CF-49F8-A651-598327B2156B}" presName="descendantText" presStyleLbl="alignAccFollowNode1" presStyleIdx="3" presStyleCnt="4" custScaleY="1252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39F3DF7-912D-4A78-8F1B-694E5BE2807D}" srcId="{1590DF11-E333-4990-8875-ED70B9E77037}" destId="{637B2118-B078-4900-9BAB-30E52DCEFC61}" srcOrd="1" destOrd="0" parTransId="{FD007BE5-687A-4AC5-962E-E598C6405298}" sibTransId="{C70AE8BF-EDC6-4224-AEB7-FC98D5339509}"/>
    <dgm:cxn modelId="{3772E536-2C0A-421E-96DD-CF7C86ADB1C2}" srcId="{72BE2D23-22CF-49F8-A651-598327B2156B}" destId="{01C014E6-EAAB-4207-AA89-E1778C897DF9}" srcOrd="1" destOrd="0" parTransId="{A1918CD4-EFE4-46FE-B874-CB61C0FA9635}" sibTransId="{91051624-BCF7-41B0-AF3C-7A6875E747BA}"/>
    <dgm:cxn modelId="{02F686D8-55CC-4AB8-8077-F7829FCA4588}" srcId="{F41FD9D3-AAFE-4808-94D1-4295D63B2F39}" destId="{EDD508FD-E7A5-4212-A679-16E4D80688D9}" srcOrd="1" destOrd="0" parTransId="{9255D4AB-BE4F-407D-BBC7-0CB1893735E7}" sibTransId="{FB882B3C-2A15-4038-8F46-AE8128964CAB}"/>
    <dgm:cxn modelId="{C62A8706-0FD6-4EFF-9F51-0D88FFDC533F}" type="presOf" srcId="{F41FD9D3-AAFE-4808-94D1-4295D63B2F39}" destId="{BB5B80C5-EA48-4C1B-8EF0-6253B224B800}" srcOrd="0" destOrd="0" presId="urn:microsoft.com/office/officeart/2005/8/layout/vList5"/>
    <dgm:cxn modelId="{CD768F3B-8BA9-460D-A88F-BE2957E0CD6D}" srcId="{A177BFCE-E8DB-4EF6-8C80-8FD854B53CB5}" destId="{72BE2D23-22CF-49F8-A651-598327B2156B}" srcOrd="3" destOrd="0" parTransId="{D5E624D4-D6F7-477F-97EF-F4C26601349B}" sibTransId="{3488D33D-708E-4703-BE75-7C8E2631678E}"/>
    <dgm:cxn modelId="{8610C727-7305-4912-A793-842B32F622D7}" type="presOf" srcId="{AC3A62C3-34C4-4E7E-9FB1-3C01A95DC78E}" destId="{0E25D18D-E682-4121-A088-74586BA41598}" srcOrd="0" destOrd="0" presId="urn:microsoft.com/office/officeart/2005/8/layout/vList5"/>
    <dgm:cxn modelId="{D65900A3-DA5E-4100-BB46-BAD854858788}" type="presOf" srcId="{6D8CCFA3-9095-4AFF-A117-B8E59C6D430F}" destId="{39CAE2BB-292D-4FDC-B53D-83D47653E2E7}" srcOrd="0" destOrd="0" presId="urn:microsoft.com/office/officeart/2005/8/layout/vList5"/>
    <dgm:cxn modelId="{90A90F6D-4718-44B8-853A-32937549556A}" type="presOf" srcId="{BFFA0550-4458-4A99-97A7-C327E8FACF1D}" destId="{1984992E-0C4F-486B-9B24-F2B230C136F8}" srcOrd="0" destOrd="2" presId="urn:microsoft.com/office/officeart/2005/8/layout/vList5"/>
    <dgm:cxn modelId="{6E856572-0949-4998-95CD-0CF9E00DF9E2}" type="presOf" srcId="{1D183DD8-852B-4659-BF52-EAF64B44C6EF}" destId="{D7762957-4964-41E2-910A-0C3F04D334C9}" srcOrd="0" destOrd="3" presId="urn:microsoft.com/office/officeart/2005/8/layout/vList5"/>
    <dgm:cxn modelId="{81A83BD7-303C-44F5-B453-F06C02B280F0}" srcId="{72BE2D23-22CF-49F8-A651-598327B2156B}" destId="{169384EF-C21B-4EA3-A552-6B1D6E77CC61}" srcOrd="0" destOrd="0" parTransId="{AD9FF781-721E-4FEC-B334-99A8883632DE}" sibTransId="{9D995674-D947-4BC9-8725-4707463D015C}"/>
    <dgm:cxn modelId="{57435FF3-D793-42B2-BDAC-DC266FC0C9F0}" type="presOf" srcId="{169384EF-C21B-4EA3-A552-6B1D6E77CC61}" destId="{1984992E-0C4F-486B-9B24-F2B230C136F8}" srcOrd="0" destOrd="0" presId="urn:microsoft.com/office/officeart/2005/8/layout/vList5"/>
    <dgm:cxn modelId="{9A7DC821-31D8-4A9A-A198-715588D664E3}" srcId="{72BE2D23-22CF-49F8-A651-598327B2156B}" destId="{BFFA0550-4458-4A99-97A7-C327E8FACF1D}" srcOrd="2" destOrd="0" parTransId="{5F9CC2D1-2A53-4A04-BC6F-C95D7B76CF7D}" sibTransId="{AA9E2932-BC50-4058-AC40-BF3D60D7DF1E}"/>
    <dgm:cxn modelId="{7D3B9F47-4940-4F22-9632-94501FDEB003}" srcId="{A177BFCE-E8DB-4EF6-8C80-8FD854B53CB5}" destId="{1590DF11-E333-4990-8875-ED70B9E77037}" srcOrd="0" destOrd="0" parTransId="{8EA1185D-684B-4215-913F-39CAC2E915B4}" sibTransId="{B419D424-51E3-4F64-8497-54DBCF4DE3C3}"/>
    <dgm:cxn modelId="{7AFEC6A4-405D-44DF-B4EF-927BC4A3B6A9}" srcId="{1590DF11-E333-4990-8875-ED70B9E77037}" destId="{120399BB-94EC-428D-951A-E12FD3120F02}" srcOrd="2" destOrd="0" parTransId="{510E6B8B-5D12-46DD-982F-D48C1985CE33}" sibTransId="{072633F1-73D9-4E4A-B75B-BA46CC88235D}"/>
    <dgm:cxn modelId="{1985817A-00A0-495D-9BBD-BD7B95E07D03}" type="presOf" srcId="{BE1D7E18-D986-4E72-9F10-D7C118564FBB}" destId="{D7762957-4964-41E2-910A-0C3F04D334C9}" srcOrd="0" destOrd="0" presId="urn:microsoft.com/office/officeart/2005/8/layout/vList5"/>
    <dgm:cxn modelId="{EDE09A73-C83C-4901-AB13-6F3CBC1EC57C}" type="presOf" srcId="{72BE2D23-22CF-49F8-A651-598327B2156B}" destId="{DDC04DE3-36A9-44F6-9FC8-E57DB4FF61FA}" srcOrd="0" destOrd="0" presId="urn:microsoft.com/office/officeart/2005/8/layout/vList5"/>
    <dgm:cxn modelId="{15603757-E28F-4C5A-BE90-7BEF4FAED24B}" srcId="{AC3A62C3-34C4-4E7E-9FB1-3C01A95DC78E}" destId="{6D8CCFA3-9095-4AFF-A117-B8E59C6D430F}" srcOrd="0" destOrd="0" parTransId="{0F8DD458-D586-42A2-9BDB-388AFE484F22}" sibTransId="{88677322-602E-425E-849B-6594858EC8C6}"/>
    <dgm:cxn modelId="{5AF52B58-F74C-4618-A832-7552D3BE9CA9}" srcId="{AC3A62C3-34C4-4E7E-9FB1-3C01A95DC78E}" destId="{B08296AA-81E5-4470-B969-C4FD3F5EC4A3}" srcOrd="1" destOrd="0" parTransId="{D5170365-E9D5-4056-9380-F4C1A5A9FA33}" sibTransId="{ADECD02E-8FE5-4039-978D-D732D4962A2F}"/>
    <dgm:cxn modelId="{1D00542F-48CD-4742-9AE7-052D9DFE6875}" type="presOf" srcId="{04505758-52E5-475A-8D92-6BF070CBD4C7}" destId="{E58DC589-A6DC-4B00-8666-020ADF2BBC4A}" srcOrd="0" destOrd="0" presId="urn:microsoft.com/office/officeart/2005/8/layout/vList5"/>
    <dgm:cxn modelId="{39E64DC0-83E6-4B04-B949-D19CA6EA0619}" type="presOf" srcId="{1590DF11-E333-4990-8875-ED70B9E77037}" destId="{EF055BF8-4427-4B1D-88DA-F73E9CB9D9F3}" srcOrd="0" destOrd="0" presId="urn:microsoft.com/office/officeart/2005/8/layout/vList5"/>
    <dgm:cxn modelId="{DF1AFAF9-4BD2-4460-A9EC-F182D00789BA}" srcId="{72BE2D23-22CF-49F8-A651-598327B2156B}" destId="{1960F3F0-9A32-46D8-B3DB-1F9664C02112}" srcOrd="3" destOrd="0" parTransId="{9F0C2649-4518-400F-8357-72FC5C9739AA}" sibTransId="{88CE9914-BCCF-46A0-A307-710B96924330}"/>
    <dgm:cxn modelId="{FF4475D4-AAF3-4F52-9B87-895C28BF7B49}" type="presOf" srcId="{637B2118-B078-4900-9BAB-30E52DCEFC61}" destId="{D7762957-4964-41E2-910A-0C3F04D334C9}" srcOrd="0" destOrd="1" presId="urn:microsoft.com/office/officeart/2005/8/layout/vList5"/>
    <dgm:cxn modelId="{AC9D9A3C-4DC3-4234-9E66-CD79C9D72484}" type="presOf" srcId="{1960F3F0-9A32-46D8-B3DB-1F9664C02112}" destId="{1984992E-0C4F-486B-9B24-F2B230C136F8}" srcOrd="0" destOrd="3" presId="urn:microsoft.com/office/officeart/2005/8/layout/vList5"/>
    <dgm:cxn modelId="{5C1C2319-8446-47A5-B194-BF624A936BAF}" type="presOf" srcId="{EDD508FD-E7A5-4212-A679-16E4D80688D9}" destId="{E58DC589-A6DC-4B00-8666-020ADF2BBC4A}" srcOrd="0" destOrd="1" presId="urn:microsoft.com/office/officeart/2005/8/layout/vList5"/>
    <dgm:cxn modelId="{214AC89B-32FE-47CC-9F6F-3040FA818526}" srcId="{1590DF11-E333-4990-8875-ED70B9E77037}" destId="{1D183DD8-852B-4659-BF52-EAF64B44C6EF}" srcOrd="3" destOrd="0" parTransId="{76F3D166-2728-49DF-9287-B9F740FB84BD}" sibTransId="{D9118A8F-4322-4AE4-825E-5F9DDD64461F}"/>
    <dgm:cxn modelId="{00A16DFA-D5E7-4D62-8EEC-7D8C669F83A8}" srcId="{A177BFCE-E8DB-4EF6-8C80-8FD854B53CB5}" destId="{AC3A62C3-34C4-4E7E-9FB1-3C01A95DC78E}" srcOrd="1" destOrd="0" parTransId="{2AF160ED-51D6-4955-B8AE-1E372754DF08}" sibTransId="{62CB82D0-11CD-4BEA-9EF3-0839CD7C3792}"/>
    <dgm:cxn modelId="{3D570452-CC91-486B-840E-95A0772EB8CE}" srcId="{F41FD9D3-AAFE-4808-94D1-4295D63B2F39}" destId="{04505758-52E5-475A-8D92-6BF070CBD4C7}" srcOrd="0" destOrd="0" parTransId="{416ADEB6-B73C-4C33-81BD-A996F6482172}" sibTransId="{EC68EE27-118C-47F9-8500-BD500379CC40}"/>
    <dgm:cxn modelId="{47E1E560-5395-4CF2-A57A-DE4B8E3BF885}" srcId="{A177BFCE-E8DB-4EF6-8C80-8FD854B53CB5}" destId="{F41FD9D3-AAFE-4808-94D1-4295D63B2F39}" srcOrd="2" destOrd="0" parTransId="{EF93F43F-F6F2-4647-9992-2FE8E7126C79}" sibTransId="{E5699635-958F-47CB-B3CC-C8C91A48707E}"/>
    <dgm:cxn modelId="{F8EA901E-35DE-493E-A25E-80E38419DDFA}" type="presOf" srcId="{B08296AA-81E5-4470-B969-C4FD3F5EC4A3}" destId="{39CAE2BB-292D-4FDC-B53D-83D47653E2E7}" srcOrd="0" destOrd="1" presId="urn:microsoft.com/office/officeart/2005/8/layout/vList5"/>
    <dgm:cxn modelId="{D579639C-AC62-4F8A-9099-94D1B2004EB1}" srcId="{1590DF11-E333-4990-8875-ED70B9E77037}" destId="{BE1D7E18-D986-4E72-9F10-D7C118564FBB}" srcOrd="0" destOrd="0" parTransId="{D6073EEC-2368-4D0D-8939-7794C2B47BF9}" sibTransId="{316C98D9-D701-4992-96A1-68251BC59F86}"/>
    <dgm:cxn modelId="{D5473882-BD08-43F5-80E3-F6C9F08FB92C}" type="presOf" srcId="{A177BFCE-E8DB-4EF6-8C80-8FD854B53CB5}" destId="{35166F45-D249-407A-BEA7-D079A50231EB}" srcOrd="0" destOrd="0" presId="urn:microsoft.com/office/officeart/2005/8/layout/vList5"/>
    <dgm:cxn modelId="{87E4814F-318B-4C17-9392-A089FB4CB50F}" type="presOf" srcId="{120399BB-94EC-428D-951A-E12FD3120F02}" destId="{D7762957-4964-41E2-910A-0C3F04D334C9}" srcOrd="0" destOrd="2" presId="urn:microsoft.com/office/officeart/2005/8/layout/vList5"/>
    <dgm:cxn modelId="{C5A96507-7DDA-4002-B25F-201B00DBF575}" type="presOf" srcId="{01C014E6-EAAB-4207-AA89-E1778C897DF9}" destId="{1984992E-0C4F-486B-9B24-F2B230C136F8}" srcOrd="0" destOrd="1" presId="urn:microsoft.com/office/officeart/2005/8/layout/vList5"/>
    <dgm:cxn modelId="{E79E4C1E-2DD5-4BBC-9D0E-5E1E189AD1D7}" type="presParOf" srcId="{35166F45-D249-407A-BEA7-D079A50231EB}" destId="{C1FC0FA3-F258-41D0-9B04-11F6DA2E2E06}" srcOrd="0" destOrd="0" presId="urn:microsoft.com/office/officeart/2005/8/layout/vList5"/>
    <dgm:cxn modelId="{33BF95F4-2D12-4FAB-9CF5-5267C95FAFBF}" type="presParOf" srcId="{C1FC0FA3-F258-41D0-9B04-11F6DA2E2E06}" destId="{EF055BF8-4427-4B1D-88DA-F73E9CB9D9F3}" srcOrd="0" destOrd="0" presId="urn:microsoft.com/office/officeart/2005/8/layout/vList5"/>
    <dgm:cxn modelId="{8F9F9DAA-629B-40C7-8F5B-11D3F2F12192}" type="presParOf" srcId="{C1FC0FA3-F258-41D0-9B04-11F6DA2E2E06}" destId="{D7762957-4964-41E2-910A-0C3F04D334C9}" srcOrd="1" destOrd="0" presId="urn:microsoft.com/office/officeart/2005/8/layout/vList5"/>
    <dgm:cxn modelId="{54AEEDA4-FC8B-4765-BDBA-7C4AC036378F}" type="presParOf" srcId="{35166F45-D249-407A-BEA7-D079A50231EB}" destId="{2425BB11-141C-4620-A6DD-EC05091C3136}" srcOrd="1" destOrd="0" presId="urn:microsoft.com/office/officeart/2005/8/layout/vList5"/>
    <dgm:cxn modelId="{2C8DE682-69B0-45C3-8CE6-1BADFF7DE5DD}" type="presParOf" srcId="{35166F45-D249-407A-BEA7-D079A50231EB}" destId="{F087B5A8-1E8B-44D2-B28E-6B9D127620BD}" srcOrd="2" destOrd="0" presId="urn:microsoft.com/office/officeart/2005/8/layout/vList5"/>
    <dgm:cxn modelId="{842FF552-B847-4EC1-BEA1-EAA358490FDF}" type="presParOf" srcId="{F087B5A8-1E8B-44D2-B28E-6B9D127620BD}" destId="{0E25D18D-E682-4121-A088-74586BA41598}" srcOrd="0" destOrd="0" presId="urn:microsoft.com/office/officeart/2005/8/layout/vList5"/>
    <dgm:cxn modelId="{D0E1FB99-D040-43BA-A1EF-640900BC45C7}" type="presParOf" srcId="{F087B5A8-1E8B-44D2-B28E-6B9D127620BD}" destId="{39CAE2BB-292D-4FDC-B53D-83D47653E2E7}" srcOrd="1" destOrd="0" presId="urn:microsoft.com/office/officeart/2005/8/layout/vList5"/>
    <dgm:cxn modelId="{DA708151-C1B5-4138-A7BA-9AA83B23E829}" type="presParOf" srcId="{35166F45-D249-407A-BEA7-D079A50231EB}" destId="{C4559AB6-9275-4153-A8B0-5E53B07944A3}" srcOrd="3" destOrd="0" presId="urn:microsoft.com/office/officeart/2005/8/layout/vList5"/>
    <dgm:cxn modelId="{0118C950-2ADF-486E-BD56-AA41F692AD50}" type="presParOf" srcId="{35166F45-D249-407A-BEA7-D079A50231EB}" destId="{D1939E99-2F0B-4B49-B308-98F3FA2B38F3}" srcOrd="4" destOrd="0" presId="urn:microsoft.com/office/officeart/2005/8/layout/vList5"/>
    <dgm:cxn modelId="{C42B11E1-3FB1-4A36-BA27-67F74F3414C9}" type="presParOf" srcId="{D1939E99-2F0B-4B49-B308-98F3FA2B38F3}" destId="{BB5B80C5-EA48-4C1B-8EF0-6253B224B800}" srcOrd="0" destOrd="0" presId="urn:microsoft.com/office/officeart/2005/8/layout/vList5"/>
    <dgm:cxn modelId="{5CC03D8A-33C8-4AD7-B660-7C09E35334C2}" type="presParOf" srcId="{D1939E99-2F0B-4B49-B308-98F3FA2B38F3}" destId="{E58DC589-A6DC-4B00-8666-020ADF2BBC4A}" srcOrd="1" destOrd="0" presId="urn:microsoft.com/office/officeart/2005/8/layout/vList5"/>
    <dgm:cxn modelId="{7B7D32AB-A62B-4014-9DC6-D11FE86EE784}" type="presParOf" srcId="{35166F45-D249-407A-BEA7-D079A50231EB}" destId="{538812E5-C328-40E0-842C-EDE1912E7CFD}" srcOrd="5" destOrd="0" presId="urn:microsoft.com/office/officeart/2005/8/layout/vList5"/>
    <dgm:cxn modelId="{D2A72D6E-D213-4579-9009-1F3959A4F162}" type="presParOf" srcId="{35166F45-D249-407A-BEA7-D079A50231EB}" destId="{96112CDE-8CBF-4691-B0DB-4A0798E60865}" srcOrd="6" destOrd="0" presId="urn:microsoft.com/office/officeart/2005/8/layout/vList5"/>
    <dgm:cxn modelId="{F6D52C2C-9814-4465-A385-F1D3F8B22DFF}" type="presParOf" srcId="{96112CDE-8CBF-4691-B0DB-4A0798E60865}" destId="{DDC04DE3-36A9-44F6-9FC8-E57DB4FF61FA}" srcOrd="0" destOrd="0" presId="urn:microsoft.com/office/officeart/2005/8/layout/vList5"/>
    <dgm:cxn modelId="{748EB28A-116E-47C8-8491-A72F2CC8B738}" type="presParOf" srcId="{96112CDE-8CBF-4691-B0DB-4A0798E60865}" destId="{1984992E-0C4F-486B-9B24-F2B230C136F8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44BF90B-CFE9-4E1D-838C-AC43D2532DBD}" type="doc">
      <dgm:prSet loTypeId="urn:microsoft.com/office/officeart/2005/8/layout/vList2" loCatId="list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3137A90F-1BFE-4B2D-8D81-1397AD456859}">
      <dgm:prSet custT="1"/>
      <dgm:spPr/>
      <dgm:t>
        <a:bodyPr/>
        <a:lstStyle/>
        <a:p>
          <a:pPr rtl="0"/>
          <a:r>
            <a:rPr lang="uk-UA" sz="18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Хорольського</a:t>
          </a:r>
          <a:r>
            <a:rPr lang="uk-UA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АПК Полтавської ДАА 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27860F9-E40D-4874-868E-627DF956CF4E}" type="parTrans" cxnId="{39E4FADA-F77F-4889-B469-2D2968561B80}">
      <dgm:prSet/>
      <dgm:spPr/>
      <dgm:t>
        <a:bodyPr/>
        <a:lstStyle/>
        <a:p>
          <a:endParaRPr lang="ru-RU" sz="1800" b="1">
            <a:solidFill>
              <a:schemeClr val="tx2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C17B6CF-DDCE-4A41-A863-FCB0036108F0}" type="sibTrans" cxnId="{39E4FADA-F77F-4889-B469-2D2968561B80}">
      <dgm:prSet/>
      <dgm:spPr/>
      <dgm:t>
        <a:bodyPr/>
        <a:lstStyle/>
        <a:p>
          <a:endParaRPr lang="ru-RU" sz="1800" b="1">
            <a:solidFill>
              <a:schemeClr val="tx2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99E8EAD-9957-459D-96D6-1B97CC9FDA67}">
      <dgm:prSet custT="1"/>
      <dgm:spPr/>
      <dgm:t>
        <a:bodyPr/>
        <a:lstStyle/>
        <a:p>
          <a:pPr rtl="0"/>
          <a:r>
            <a:rPr lang="uk-UA" sz="18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Аграрно-економічного коледжу  Полтавської ДАА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8EC94FA-714E-411C-9C0F-1743886C1EC0}" type="parTrans" cxnId="{B5FD067B-E701-4336-B879-C6FFC7558B1D}">
      <dgm:prSet/>
      <dgm:spPr/>
      <dgm:t>
        <a:bodyPr/>
        <a:lstStyle/>
        <a:p>
          <a:endParaRPr lang="ru-RU" sz="1800" b="1">
            <a:solidFill>
              <a:schemeClr val="tx2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8520489-0634-40EE-BD84-57CE7F96973A}" type="sibTrans" cxnId="{B5FD067B-E701-4336-B879-C6FFC7558B1D}">
      <dgm:prSet/>
      <dgm:spPr/>
      <dgm:t>
        <a:bodyPr/>
        <a:lstStyle/>
        <a:p>
          <a:endParaRPr lang="ru-RU" sz="1800" b="1">
            <a:solidFill>
              <a:schemeClr val="tx2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A92C664-5D5A-41C7-B4DC-3C03FBA6BD8F}">
      <dgm:prSet custT="1"/>
      <dgm:spPr/>
      <dgm:t>
        <a:bodyPr/>
        <a:lstStyle/>
        <a:p>
          <a:pPr rtl="0"/>
          <a:r>
            <a:rPr lang="uk-UA" sz="18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Мирогощанського  аграрного коледжу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3E3CD38-230D-465E-AC01-89B52950AD8A}" type="parTrans" cxnId="{DDBC7FE4-5FF6-4F88-B79D-DDE0D435759F}">
      <dgm:prSet/>
      <dgm:spPr/>
      <dgm:t>
        <a:bodyPr/>
        <a:lstStyle/>
        <a:p>
          <a:endParaRPr lang="ru-RU" sz="1800" b="1">
            <a:solidFill>
              <a:schemeClr val="tx2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8DEEDDB-39D2-4E02-A1F6-0641E747AB99}" type="sibTrans" cxnId="{DDBC7FE4-5FF6-4F88-B79D-DDE0D435759F}">
      <dgm:prSet/>
      <dgm:spPr/>
      <dgm:t>
        <a:bodyPr/>
        <a:lstStyle/>
        <a:p>
          <a:endParaRPr lang="ru-RU" sz="1800" b="1">
            <a:solidFill>
              <a:schemeClr val="tx2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1F58D5C-61B7-43ED-9052-8F680C4CCE5B}">
      <dgm:prSet custT="1"/>
      <dgm:spPr/>
      <dgm:t>
        <a:bodyPr/>
        <a:lstStyle/>
        <a:p>
          <a:pPr rtl="0"/>
          <a:r>
            <a:rPr lang="uk-UA" sz="18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Іллінецького державного аграрного коледжу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8D8BCC4-A793-4499-BA65-27622C783D2D}" type="parTrans" cxnId="{C0B1F54B-3344-4CE4-8813-F9E064967251}">
      <dgm:prSet/>
      <dgm:spPr/>
      <dgm:t>
        <a:bodyPr/>
        <a:lstStyle/>
        <a:p>
          <a:endParaRPr lang="ru-RU" sz="1800" b="1">
            <a:solidFill>
              <a:schemeClr val="tx2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5A2FD71-0ECE-4BFD-A5C7-306723A33629}" type="sibTrans" cxnId="{C0B1F54B-3344-4CE4-8813-F9E064967251}">
      <dgm:prSet/>
      <dgm:spPr/>
      <dgm:t>
        <a:bodyPr/>
        <a:lstStyle/>
        <a:p>
          <a:endParaRPr lang="ru-RU" sz="1800" b="1">
            <a:solidFill>
              <a:schemeClr val="tx2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E7CE1A2-CCEF-457A-A5DB-AB6B71C56F5D}">
      <dgm:prSet custT="1"/>
      <dgm:spPr/>
      <dgm:t>
        <a:bodyPr/>
        <a:lstStyle/>
        <a:p>
          <a:pPr rtl="0"/>
          <a:r>
            <a:rPr lang="uk-UA" sz="18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Немирівського коледжу будівництва та архітектури Вінницького НАУ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A46A224-A9FE-4A78-8266-6D65267127A9}" type="parTrans" cxnId="{B51590B0-850C-4AF7-AC97-C07C89ABDCD5}">
      <dgm:prSet/>
      <dgm:spPr/>
      <dgm:t>
        <a:bodyPr/>
        <a:lstStyle/>
        <a:p>
          <a:endParaRPr lang="ru-RU" sz="1800" b="1">
            <a:solidFill>
              <a:schemeClr val="tx2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625AFA0-EB6A-4966-9A28-D7ADE522B99E}" type="sibTrans" cxnId="{B51590B0-850C-4AF7-AC97-C07C89ABDCD5}">
      <dgm:prSet/>
      <dgm:spPr/>
      <dgm:t>
        <a:bodyPr/>
        <a:lstStyle/>
        <a:p>
          <a:endParaRPr lang="ru-RU" sz="1800" b="1">
            <a:solidFill>
              <a:schemeClr val="tx2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FBBFB9B-163A-48BB-BDE8-0E6B940F70AC}">
      <dgm:prSet custT="1"/>
      <dgm:spPr/>
      <dgm:t>
        <a:bodyPr/>
        <a:lstStyle/>
        <a:p>
          <a:pPr rtl="0"/>
          <a:r>
            <a:rPr lang="uk-UA" sz="18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Новокаховського  агротехнічного коледжу Таврійського ДАТУ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9A018B7-0F9D-4011-AC95-BD35524EF36B}" type="parTrans" cxnId="{30AA4858-A1E6-4649-BA06-D57BDC7B2199}">
      <dgm:prSet/>
      <dgm:spPr/>
      <dgm:t>
        <a:bodyPr/>
        <a:lstStyle/>
        <a:p>
          <a:endParaRPr lang="ru-RU" sz="1800" b="1">
            <a:solidFill>
              <a:schemeClr val="tx2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B9CB693-AE26-4876-9316-BF1D25041DCE}" type="sibTrans" cxnId="{30AA4858-A1E6-4649-BA06-D57BDC7B2199}">
      <dgm:prSet/>
      <dgm:spPr/>
      <dgm:t>
        <a:bodyPr/>
        <a:lstStyle/>
        <a:p>
          <a:endParaRPr lang="ru-RU" sz="1800" b="1">
            <a:solidFill>
              <a:schemeClr val="tx2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A58550C-49E0-499E-B568-B1362AF151D3}">
      <dgm:prSet custT="1"/>
      <dgm:spPr/>
      <dgm:t>
        <a:bodyPr/>
        <a:lstStyle/>
        <a:p>
          <a:pPr rtl="0"/>
          <a:r>
            <a:rPr lang="uk-UA" sz="18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Рівненського державного аграрного коледжу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CE611AC-80A0-449D-959E-E1ECEC026088}" type="parTrans" cxnId="{A598CBCE-8C71-40D4-A6FF-9E6129E8145A}">
      <dgm:prSet/>
      <dgm:spPr/>
      <dgm:t>
        <a:bodyPr/>
        <a:lstStyle/>
        <a:p>
          <a:endParaRPr lang="ru-RU" sz="1800" b="1">
            <a:solidFill>
              <a:schemeClr val="tx2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20A13FC-374E-4C9B-8928-7FD531B412B6}" type="sibTrans" cxnId="{A598CBCE-8C71-40D4-A6FF-9E6129E8145A}">
      <dgm:prSet/>
      <dgm:spPr/>
      <dgm:t>
        <a:bodyPr/>
        <a:lstStyle/>
        <a:p>
          <a:endParaRPr lang="ru-RU" sz="1800" b="1">
            <a:solidFill>
              <a:schemeClr val="tx2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FDD3BAC-A4D1-47DC-8238-12779D675163}">
      <dgm:prSet custT="1"/>
      <dgm:spPr/>
      <dgm:t>
        <a:bodyPr/>
        <a:lstStyle/>
        <a:p>
          <a:pPr rtl="0"/>
          <a:r>
            <a:rPr lang="uk-UA" sz="18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Борщівського агротехнічного коледжу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038AF3C-22FA-4D3F-907F-439BA2110870}" type="parTrans" cxnId="{6A939964-5921-40A2-945F-6A2D74BA1D97}">
      <dgm:prSet/>
      <dgm:spPr/>
      <dgm:t>
        <a:bodyPr/>
        <a:lstStyle/>
        <a:p>
          <a:endParaRPr lang="ru-RU" sz="1800" b="1">
            <a:solidFill>
              <a:schemeClr val="tx2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34034EC-3EA5-4167-BE07-90722135001B}" type="sibTrans" cxnId="{6A939964-5921-40A2-945F-6A2D74BA1D97}">
      <dgm:prSet/>
      <dgm:spPr/>
      <dgm:t>
        <a:bodyPr/>
        <a:lstStyle/>
        <a:p>
          <a:endParaRPr lang="ru-RU" sz="1800" b="1">
            <a:solidFill>
              <a:schemeClr val="tx2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06E684E-47ED-4F06-BDA7-703D23239B09}">
      <dgm:prSet custT="1"/>
      <dgm:spPr/>
      <dgm:t>
        <a:bodyPr/>
        <a:lstStyle/>
        <a:p>
          <a:pPr rtl="0"/>
          <a:r>
            <a:rPr lang="uk-UA" sz="18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Коледжу Подільського ДАТУ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B0ED147-FE8F-4400-AD27-D06B40B0A625}" type="parTrans" cxnId="{60FD08C4-E98B-42B5-974B-FFC6FDC85037}">
      <dgm:prSet/>
      <dgm:spPr/>
      <dgm:t>
        <a:bodyPr/>
        <a:lstStyle/>
        <a:p>
          <a:endParaRPr lang="ru-RU" sz="1800" b="1">
            <a:solidFill>
              <a:schemeClr val="tx2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FC04F89-AEDC-453A-B390-44306508C983}" type="sibTrans" cxnId="{60FD08C4-E98B-42B5-974B-FFC6FDC85037}">
      <dgm:prSet/>
      <dgm:spPr/>
      <dgm:t>
        <a:bodyPr/>
        <a:lstStyle/>
        <a:p>
          <a:endParaRPr lang="ru-RU" sz="1800" b="1">
            <a:solidFill>
              <a:schemeClr val="tx2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D10EB17-CB24-4166-9548-976F74CB014D}">
      <dgm:prSet custT="1"/>
      <dgm:spPr/>
      <dgm:t>
        <a:bodyPr/>
        <a:lstStyle/>
        <a:p>
          <a:pPr rtl="0"/>
          <a:r>
            <a:rPr lang="uk-UA" sz="18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Агротехнічного коледжу Уманського НУС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EE5F900-8FF7-4CDE-8480-9BD9ABBA8819}" type="parTrans" cxnId="{612067CF-8EE3-437A-A46C-BC4DDA96DC5D}">
      <dgm:prSet/>
      <dgm:spPr/>
      <dgm:t>
        <a:bodyPr/>
        <a:lstStyle/>
        <a:p>
          <a:endParaRPr lang="ru-RU" sz="1800" b="1">
            <a:solidFill>
              <a:schemeClr val="tx2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2EB4DC2-D540-45DF-945C-C457DFE1D771}" type="sibTrans" cxnId="{612067CF-8EE3-437A-A46C-BC4DDA96DC5D}">
      <dgm:prSet/>
      <dgm:spPr/>
      <dgm:t>
        <a:bodyPr/>
        <a:lstStyle/>
        <a:p>
          <a:endParaRPr lang="ru-RU" sz="1800" b="1">
            <a:solidFill>
              <a:schemeClr val="tx2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AA6E56E-D099-4CEB-BDA8-723E8DF4C154}">
      <dgm:prSet custT="1"/>
      <dgm:spPr/>
      <dgm:t>
        <a:bodyPr/>
        <a:lstStyle/>
        <a:p>
          <a:pPr rtl="0"/>
          <a:r>
            <a:rPr lang="uk-UA" sz="18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Екологічного коледжу Львівського НАУ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A28C508-C9CB-4C67-AF04-A32E06179B80}" type="parTrans" cxnId="{E56223C6-7D41-48F1-8849-F895A5E121ED}">
      <dgm:prSet/>
      <dgm:spPr/>
      <dgm:t>
        <a:bodyPr/>
        <a:lstStyle/>
        <a:p>
          <a:endParaRPr lang="ru-RU" sz="1800" b="1">
            <a:solidFill>
              <a:schemeClr val="tx2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BA700BD-6770-4D67-8945-820687A6BBF6}" type="sibTrans" cxnId="{E56223C6-7D41-48F1-8849-F895A5E121ED}">
      <dgm:prSet/>
      <dgm:spPr/>
      <dgm:t>
        <a:bodyPr/>
        <a:lstStyle/>
        <a:p>
          <a:endParaRPr lang="ru-RU" sz="1800" b="1">
            <a:solidFill>
              <a:schemeClr val="tx2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9FCA9D5-C32B-4B40-AB6E-695450E24F67}">
      <dgm:prSet custT="1"/>
      <dgm:spPr/>
      <dgm:t>
        <a:bodyPr/>
        <a:lstStyle/>
        <a:p>
          <a:pPr rtl="0"/>
          <a:r>
            <a:rPr lang="uk-UA" sz="18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Бердянського коледжу Таврійського ДАТУ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C370C52-D379-4AB2-8D9B-8123CF6E159A}" type="parTrans" cxnId="{9BD4682F-24AA-495E-AB95-6D8F3642EB37}">
      <dgm:prSet/>
      <dgm:spPr/>
      <dgm:t>
        <a:bodyPr/>
        <a:lstStyle/>
        <a:p>
          <a:endParaRPr lang="ru-RU" sz="1800" b="1">
            <a:solidFill>
              <a:schemeClr val="tx2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1F88AD5-6EC2-4F7B-8AD0-9787DD77CE3E}" type="sibTrans" cxnId="{9BD4682F-24AA-495E-AB95-6D8F3642EB37}">
      <dgm:prSet/>
      <dgm:spPr/>
      <dgm:t>
        <a:bodyPr/>
        <a:lstStyle/>
        <a:p>
          <a:endParaRPr lang="ru-RU" sz="1800" b="1">
            <a:solidFill>
              <a:schemeClr val="tx2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B0E73CB-BBF4-415C-AF84-484848D41A7B}">
      <dgm:prSet custT="1"/>
      <dgm:spPr/>
      <dgm:t>
        <a:bodyPr/>
        <a:lstStyle/>
        <a:p>
          <a:pPr rtl="0"/>
          <a:r>
            <a:rPr lang="uk-UA" sz="18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Липковатівського аграрного коледжу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7E7555C-112F-44BD-99A3-C663A6ED474C}" type="parTrans" cxnId="{3169FFB0-4B10-48A1-BC9C-060134DF5BFC}">
      <dgm:prSet/>
      <dgm:spPr/>
      <dgm:t>
        <a:bodyPr/>
        <a:lstStyle/>
        <a:p>
          <a:endParaRPr lang="ru-RU" sz="1800" b="1">
            <a:solidFill>
              <a:schemeClr val="tx2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F85B57A-C21B-4F6C-AD89-F39036846D7D}" type="sibTrans" cxnId="{3169FFB0-4B10-48A1-BC9C-060134DF5BFC}">
      <dgm:prSet/>
      <dgm:spPr/>
      <dgm:t>
        <a:bodyPr/>
        <a:lstStyle/>
        <a:p>
          <a:endParaRPr lang="ru-RU" sz="1800" b="1">
            <a:solidFill>
              <a:schemeClr val="tx2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FAA022B-21D5-42AF-9E30-6EA00BC3EFAB}">
      <dgm:prSet custT="1"/>
      <dgm:spPr/>
      <dgm:t>
        <a:bodyPr/>
        <a:lstStyle/>
        <a:p>
          <a:pPr rtl="0"/>
          <a:r>
            <a:rPr lang="uk-UA" sz="18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Млинівського технікуму ветеринарної медицини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7F45730-E27F-4096-9AA4-1CFA6E2294C1}" type="parTrans" cxnId="{81DC768A-C508-4E22-A9E5-A079EA2BE7D5}">
      <dgm:prSet/>
      <dgm:spPr/>
      <dgm:t>
        <a:bodyPr/>
        <a:lstStyle/>
        <a:p>
          <a:endParaRPr lang="ru-RU" sz="1800" b="1">
            <a:solidFill>
              <a:schemeClr val="tx2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AEAE6BC-741B-4700-ABCD-2009360C4415}" type="sibTrans" cxnId="{81DC768A-C508-4E22-A9E5-A079EA2BE7D5}">
      <dgm:prSet/>
      <dgm:spPr/>
      <dgm:t>
        <a:bodyPr/>
        <a:lstStyle/>
        <a:p>
          <a:endParaRPr lang="ru-RU" sz="1800" b="1">
            <a:solidFill>
              <a:schemeClr val="tx2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B294776-1D7D-4396-8AE5-5C0653D66204}" type="pres">
      <dgm:prSet presAssocID="{D44BF90B-CFE9-4E1D-838C-AC43D2532DB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3180361-1826-496E-B85B-65DEE367F0B8}" type="pres">
      <dgm:prSet presAssocID="{3137A90F-1BFE-4B2D-8D81-1397AD456859}" presName="parentText" presStyleLbl="node1" presStyleIdx="0" presStyleCnt="1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26A039-5BF9-43AD-AD84-A19A2ABFC8E6}" type="pres">
      <dgm:prSet presAssocID="{FC17B6CF-DDCE-4A41-A863-FCB0036108F0}" presName="spacer" presStyleCnt="0"/>
      <dgm:spPr/>
      <dgm:t>
        <a:bodyPr/>
        <a:lstStyle/>
        <a:p>
          <a:endParaRPr lang="ru-RU"/>
        </a:p>
      </dgm:t>
    </dgm:pt>
    <dgm:pt modelId="{F2664A41-0B5B-4983-8D37-337068BAC49F}" type="pres">
      <dgm:prSet presAssocID="{499E8EAD-9957-459D-96D6-1B97CC9FDA67}" presName="parentText" presStyleLbl="node1" presStyleIdx="1" presStyleCnt="1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0BC1FA-711D-429E-ADAA-A7CA6D00EF9B}" type="pres">
      <dgm:prSet presAssocID="{28520489-0634-40EE-BD84-57CE7F96973A}" presName="spacer" presStyleCnt="0"/>
      <dgm:spPr/>
      <dgm:t>
        <a:bodyPr/>
        <a:lstStyle/>
        <a:p>
          <a:endParaRPr lang="ru-RU"/>
        </a:p>
      </dgm:t>
    </dgm:pt>
    <dgm:pt modelId="{898AC9EF-F29D-4989-8A9C-059917EBE7E8}" type="pres">
      <dgm:prSet presAssocID="{DA92C664-5D5A-41C7-B4DC-3C03FBA6BD8F}" presName="parentText" presStyleLbl="node1" presStyleIdx="2" presStyleCnt="1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219FBF-EE73-4486-BB57-8BF1E3A86E4B}" type="pres">
      <dgm:prSet presAssocID="{A8DEEDDB-39D2-4E02-A1F6-0641E747AB99}" presName="spacer" presStyleCnt="0"/>
      <dgm:spPr/>
      <dgm:t>
        <a:bodyPr/>
        <a:lstStyle/>
        <a:p>
          <a:endParaRPr lang="ru-RU"/>
        </a:p>
      </dgm:t>
    </dgm:pt>
    <dgm:pt modelId="{356205D1-72B2-4B36-8AE1-808A23CF33D8}" type="pres">
      <dgm:prSet presAssocID="{11F58D5C-61B7-43ED-9052-8F680C4CCE5B}" presName="parentText" presStyleLbl="node1" presStyleIdx="3" presStyleCnt="1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EB1CFE-AEFC-40AD-9989-9BEB2B0B3CA2}" type="pres">
      <dgm:prSet presAssocID="{95A2FD71-0ECE-4BFD-A5C7-306723A33629}" presName="spacer" presStyleCnt="0"/>
      <dgm:spPr/>
      <dgm:t>
        <a:bodyPr/>
        <a:lstStyle/>
        <a:p>
          <a:endParaRPr lang="ru-RU"/>
        </a:p>
      </dgm:t>
    </dgm:pt>
    <dgm:pt modelId="{E0394D2D-DEC5-4731-A2DF-2C2321A96F3D}" type="pres">
      <dgm:prSet presAssocID="{6E7CE1A2-CCEF-457A-A5DB-AB6B71C56F5D}" presName="parentText" presStyleLbl="node1" presStyleIdx="4" presStyleCnt="1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8A441C-A1A4-47D2-B1D2-A34515585783}" type="pres">
      <dgm:prSet presAssocID="{D625AFA0-EB6A-4966-9A28-D7ADE522B99E}" presName="spacer" presStyleCnt="0"/>
      <dgm:spPr/>
      <dgm:t>
        <a:bodyPr/>
        <a:lstStyle/>
        <a:p>
          <a:endParaRPr lang="ru-RU"/>
        </a:p>
      </dgm:t>
    </dgm:pt>
    <dgm:pt modelId="{80C09812-6A4A-4EFB-BDA1-C677737CD639}" type="pres">
      <dgm:prSet presAssocID="{6FBBFB9B-163A-48BB-BDE8-0E6B940F70AC}" presName="parentText" presStyleLbl="node1" presStyleIdx="5" presStyleCnt="1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CA4A6B-6D12-4226-AB05-C5783E1DDA7D}" type="pres">
      <dgm:prSet presAssocID="{1B9CB693-AE26-4876-9316-BF1D25041DCE}" presName="spacer" presStyleCnt="0"/>
      <dgm:spPr/>
      <dgm:t>
        <a:bodyPr/>
        <a:lstStyle/>
        <a:p>
          <a:endParaRPr lang="ru-RU"/>
        </a:p>
      </dgm:t>
    </dgm:pt>
    <dgm:pt modelId="{BB304559-4AC4-4959-AAFB-AD0466D604AB}" type="pres">
      <dgm:prSet presAssocID="{0A58550C-49E0-499E-B568-B1362AF151D3}" presName="parentText" presStyleLbl="node1" presStyleIdx="6" presStyleCnt="1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AFEE5C-5CBE-441D-924D-453C51A5AECD}" type="pres">
      <dgm:prSet presAssocID="{320A13FC-374E-4C9B-8928-7FD531B412B6}" presName="spacer" presStyleCnt="0"/>
      <dgm:spPr/>
      <dgm:t>
        <a:bodyPr/>
        <a:lstStyle/>
        <a:p>
          <a:endParaRPr lang="ru-RU"/>
        </a:p>
      </dgm:t>
    </dgm:pt>
    <dgm:pt modelId="{8C45CFB5-AFC6-48AE-A6EF-0D37253974D3}" type="pres">
      <dgm:prSet presAssocID="{EFDD3BAC-A4D1-47DC-8238-12779D675163}" presName="parentText" presStyleLbl="node1" presStyleIdx="7" presStyleCnt="1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B17564-5178-4D59-A8F9-D1250380C331}" type="pres">
      <dgm:prSet presAssocID="{534034EC-3EA5-4167-BE07-90722135001B}" presName="spacer" presStyleCnt="0"/>
      <dgm:spPr/>
      <dgm:t>
        <a:bodyPr/>
        <a:lstStyle/>
        <a:p>
          <a:endParaRPr lang="ru-RU"/>
        </a:p>
      </dgm:t>
    </dgm:pt>
    <dgm:pt modelId="{84A187D5-088D-4114-A304-F647B4BC0AC5}" type="pres">
      <dgm:prSet presAssocID="{906E684E-47ED-4F06-BDA7-703D23239B09}" presName="parentText" presStyleLbl="node1" presStyleIdx="8" presStyleCnt="1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F3EA35-B539-43D1-BFAA-C58711015D50}" type="pres">
      <dgm:prSet presAssocID="{2FC04F89-AEDC-453A-B390-44306508C983}" presName="spacer" presStyleCnt="0"/>
      <dgm:spPr/>
      <dgm:t>
        <a:bodyPr/>
        <a:lstStyle/>
        <a:p>
          <a:endParaRPr lang="ru-RU"/>
        </a:p>
      </dgm:t>
    </dgm:pt>
    <dgm:pt modelId="{D3185877-62F1-48D8-B60C-2C1D723750E2}" type="pres">
      <dgm:prSet presAssocID="{9D10EB17-CB24-4166-9548-976F74CB014D}" presName="parentText" presStyleLbl="node1" presStyleIdx="9" presStyleCnt="1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4990E8-AEB0-4AC8-91B4-0E6717CD9D20}" type="pres">
      <dgm:prSet presAssocID="{12EB4DC2-D540-45DF-945C-C457DFE1D771}" presName="spacer" presStyleCnt="0"/>
      <dgm:spPr/>
      <dgm:t>
        <a:bodyPr/>
        <a:lstStyle/>
        <a:p>
          <a:endParaRPr lang="ru-RU"/>
        </a:p>
      </dgm:t>
    </dgm:pt>
    <dgm:pt modelId="{141A0456-BB91-416C-B642-41FC76274305}" type="pres">
      <dgm:prSet presAssocID="{5AA6E56E-D099-4CEB-BDA8-723E8DF4C154}" presName="parentText" presStyleLbl="node1" presStyleIdx="10" presStyleCnt="1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7C9E32-E119-4989-852C-0579761F53D0}" type="pres">
      <dgm:prSet presAssocID="{0BA700BD-6770-4D67-8945-820687A6BBF6}" presName="spacer" presStyleCnt="0"/>
      <dgm:spPr/>
      <dgm:t>
        <a:bodyPr/>
        <a:lstStyle/>
        <a:p>
          <a:endParaRPr lang="ru-RU"/>
        </a:p>
      </dgm:t>
    </dgm:pt>
    <dgm:pt modelId="{B3317757-975F-40D6-BF73-52FFBD361654}" type="pres">
      <dgm:prSet presAssocID="{C9FCA9D5-C32B-4B40-AB6E-695450E24F67}" presName="parentText" presStyleLbl="node1" presStyleIdx="11" presStyleCnt="1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0AC32F-05D8-4347-A3C5-E23E48038BD8}" type="pres">
      <dgm:prSet presAssocID="{51F88AD5-6EC2-4F7B-8AD0-9787DD77CE3E}" presName="spacer" presStyleCnt="0"/>
      <dgm:spPr/>
      <dgm:t>
        <a:bodyPr/>
        <a:lstStyle/>
        <a:p>
          <a:endParaRPr lang="ru-RU"/>
        </a:p>
      </dgm:t>
    </dgm:pt>
    <dgm:pt modelId="{BC49439C-B560-4C7B-A723-76689AB3CB97}" type="pres">
      <dgm:prSet presAssocID="{7B0E73CB-BBF4-415C-AF84-484848D41A7B}" presName="parentText" presStyleLbl="node1" presStyleIdx="12" presStyleCnt="1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00E155-2EC3-4604-A539-742CAD25FA06}" type="pres">
      <dgm:prSet presAssocID="{9F85B57A-C21B-4F6C-AD89-F39036846D7D}" presName="spacer" presStyleCnt="0"/>
      <dgm:spPr/>
      <dgm:t>
        <a:bodyPr/>
        <a:lstStyle/>
        <a:p>
          <a:endParaRPr lang="ru-RU"/>
        </a:p>
      </dgm:t>
    </dgm:pt>
    <dgm:pt modelId="{86D42FAE-493F-4C58-B257-DA407A71D843}" type="pres">
      <dgm:prSet presAssocID="{3FAA022B-21D5-42AF-9E30-6EA00BC3EFAB}" presName="parentText" presStyleLbl="node1" presStyleIdx="13" presStyleCnt="1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9E4FADA-F77F-4889-B469-2D2968561B80}" srcId="{D44BF90B-CFE9-4E1D-838C-AC43D2532DBD}" destId="{3137A90F-1BFE-4B2D-8D81-1397AD456859}" srcOrd="0" destOrd="0" parTransId="{327860F9-E40D-4874-868E-627DF956CF4E}" sibTransId="{FC17B6CF-DDCE-4A41-A863-FCB0036108F0}"/>
    <dgm:cxn modelId="{6A939964-5921-40A2-945F-6A2D74BA1D97}" srcId="{D44BF90B-CFE9-4E1D-838C-AC43D2532DBD}" destId="{EFDD3BAC-A4D1-47DC-8238-12779D675163}" srcOrd="7" destOrd="0" parTransId="{5038AF3C-22FA-4D3F-907F-439BA2110870}" sibTransId="{534034EC-3EA5-4167-BE07-90722135001B}"/>
    <dgm:cxn modelId="{1F833CBD-7E43-4F0F-885C-021B3F709FB3}" type="presOf" srcId="{3137A90F-1BFE-4B2D-8D81-1397AD456859}" destId="{C3180361-1826-496E-B85B-65DEE367F0B8}" srcOrd="0" destOrd="0" presId="urn:microsoft.com/office/officeart/2005/8/layout/vList2"/>
    <dgm:cxn modelId="{FAEAEC15-6F3B-49EE-AEA4-6450928AE4D1}" type="presOf" srcId="{906E684E-47ED-4F06-BDA7-703D23239B09}" destId="{84A187D5-088D-4114-A304-F647B4BC0AC5}" srcOrd="0" destOrd="0" presId="urn:microsoft.com/office/officeart/2005/8/layout/vList2"/>
    <dgm:cxn modelId="{C0B1F54B-3344-4CE4-8813-F9E064967251}" srcId="{D44BF90B-CFE9-4E1D-838C-AC43D2532DBD}" destId="{11F58D5C-61B7-43ED-9052-8F680C4CCE5B}" srcOrd="3" destOrd="0" parTransId="{58D8BCC4-A793-4499-BA65-27622C783D2D}" sibTransId="{95A2FD71-0ECE-4BFD-A5C7-306723A33629}"/>
    <dgm:cxn modelId="{60FD08C4-E98B-42B5-974B-FFC6FDC85037}" srcId="{D44BF90B-CFE9-4E1D-838C-AC43D2532DBD}" destId="{906E684E-47ED-4F06-BDA7-703D23239B09}" srcOrd="8" destOrd="0" parTransId="{4B0ED147-FE8F-4400-AD27-D06B40B0A625}" sibTransId="{2FC04F89-AEDC-453A-B390-44306508C983}"/>
    <dgm:cxn modelId="{99DC32EE-B73D-4195-9EA8-151E56902B70}" type="presOf" srcId="{9D10EB17-CB24-4166-9548-976F74CB014D}" destId="{D3185877-62F1-48D8-B60C-2C1D723750E2}" srcOrd="0" destOrd="0" presId="urn:microsoft.com/office/officeart/2005/8/layout/vList2"/>
    <dgm:cxn modelId="{9BD4682F-24AA-495E-AB95-6D8F3642EB37}" srcId="{D44BF90B-CFE9-4E1D-838C-AC43D2532DBD}" destId="{C9FCA9D5-C32B-4B40-AB6E-695450E24F67}" srcOrd="11" destOrd="0" parTransId="{AC370C52-D379-4AB2-8D9B-8123CF6E159A}" sibTransId="{51F88AD5-6EC2-4F7B-8AD0-9787DD77CE3E}"/>
    <dgm:cxn modelId="{32EC04FC-5782-4049-AFA7-8315144227E6}" type="presOf" srcId="{7B0E73CB-BBF4-415C-AF84-484848D41A7B}" destId="{BC49439C-B560-4C7B-A723-76689AB3CB97}" srcOrd="0" destOrd="0" presId="urn:microsoft.com/office/officeart/2005/8/layout/vList2"/>
    <dgm:cxn modelId="{0B1C81F9-CE89-49FA-A223-9B10EC481993}" type="presOf" srcId="{499E8EAD-9957-459D-96D6-1B97CC9FDA67}" destId="{F2664A41-0B5B-4983-8D37-337068BAC49F}" srcOrd="0" destOrd="0" presId="urn:microsoft.com/office/officeart/2005/8/layout/vList2"/>
    <dgm:cxn modelId="{16F0A50C-4E1E-427D-837E-9C85751684F9}" type="presOf" srcId="{C9FCA9D5-C32B-4B40-AB6E-695450E24F67}" destId="{B3317757-975F-40D6-BF73-52FFBD361654}" srcOrd="0" destOrd="0" presId="urn:microsoft.com/office/officeart/2005/8/layout/vList2"/>
    <dgm:cxn modelId="{3169FFB0-4B10-48A1-BC9C-060134DF5BFC}" srcId="{D44BF90B-CFE9-4E1D-838C-AC43D2532DBD}" destId="{7B0E73CB-BBF4-415C-AF84-484848D41A7B}" srcOrd="12" destOrd="0" parTransId="{67E7555C-112F-44BD-99A3-C663A6ED474C}" sibTransId="{9F85B57A-C21B-4F6C-AD89-F39036846D7D}"/>
    <dgm:cxn modelId="{C08CEDB0-2552-4B59-8EE4-7BCD87D3F6F2}" type="presOf" srcId="{0A58550C-49E0-499E-B568-B1362AF151D3}" destId="{BB304559-4AC4-4959-AAFB-AD0466D604AB}" srcOrd="0" destOrd="0" presId="urn:microsoft.com/office/officeart/2005/8/layout/vList2"/>
    <dgm:cxn modelId="{81DC768A-C508-4E22-A9E5-A079EA2BE7D5}" srcId="{D44BF90B-CFE9-4E1D-838C-AC43D2532DBD}" destId="{3FAA022B-21D5-42AF-9E30-6EA00BC3EFAB}" srcOrd="13" destOrd="0" parTransId="{67F45730-E27F-4096-9AA4-1CFA6E2294C1}" sibTransId="{9AEAE6BC-741B-4700-ABCD-2009360C4415}"/>
    <dgm:cxn modelId="{034EBE90-128D-4FF0-9178-74101B51EDA7}" type="presOf" srcId="{DA92C664-5D5A-41C7-B4DC-3C03FBA6BD8F}" destId="{898AC9EF-F29D-4989-8A9C-059917EBE7E8}" srcOrd="0" destOrd="0" presId="urn:microsoft.com/office/officeart/2005/8/layout/vList2"/>
    <dgm:cxn modelId="{E56223C6-7D41-48F1-8849-F895A5E121ED}" srcId="{D44BF90B-CFE9-4E1D-838C-AC43D2532DBD}" destId="{5AA6E56E-D099-4CEB-BDA8-723E8DF4C154}" srcOrd="10" destOrd="0" parTransId="{5A28C508-C9CB-4C67-AF04-A32E06179B80}" sibTransId="{0BA700BD-6770-4D67-8945-820687A6BBF6}"/>
    <dgm:cxn modelId="{BF1EBFF1-CEF1-478F-AF99-A908FCB11290}" type="presOf" srcId="{5AA6E56E-D099-4CEB-BDA8-723E8DF4C154}" destId="{141A0456-BB91-416C-B642-41FC76274305}" srcOrd="0" destOrd="0" presId="urn:microsoft.com/office/officeart/2005/8/layout/vList2"/>
    <dgm:cxn modelId="{B51590B0-850C-4AF7-AC97-C07C89ABDCD5}" srcId="{D44BF90B-CFE9-4E1D-838C-AC43D2532DBD}" destId="{6E7CE1A2-CCEF-457A-A5DB-AB6B71C56F5D}" srcOrd="4" destOrd="0" parTransId="{5A46A224-A9FE-4A78-8266-6D65267127A9}" sibTransId="{D625AFA0-EB6A-4966-9A28-D7ADE522B99E}"/>
    <dgm:cxn modelId="{DDBC7FE4-5FF6-4F88-B79D-DDE0D435759F}" srcId="{D44BF90B-CFE9-4E1D-838C-AC43D2532DBD}" destId="{DA92C664-5D5A-41C7-B4DC-3C03FBA6BD8F}" srcOrd="2" destOrd="0" parTransId="{73E3CD38-230D-465E-AC01-89B52950AD8A}" sibTransId="{A8DEEDDB-39D2-4E02-A1F6-0641E747AB99}"/>
    <dgm:cxn modelId="{3E55FA6D-FF02-41F3-A611-D72EE2090DFD}" type="presOf" srcId="{11F58D5C-61B7-43ED-9052-8F680C4CCE5B}" destId="{356205D1-72B2-4B36-8AE1-808A23CF33D8}" srcOrd="0" destOrd="0" presId="urn:microsoft.com/office/officeart/2005/8/layout/vList2"/>
    <dgm:cxn modelId="{AE8E3319-0A65-47A2-896B-4218BFB5B213}" type="presOf" srcId="{D44BF90B-CFE9-4E1D-838C-AC43D2532DBD}" destId="{6B294776-1D7D-4396-8AE5-5C0653D66204}" srcOrd="0" destOrd="0" presId="urn:microsoft.com/office/officeart/2005/8/layout/vList2"/>
    <dgm:cxn modelId="{5653C5F6-7DB0-45E6-8D5F-7D54B93CDAA5}" type="presOf" srcId="{6FBBFB9B-163A-48BB-BDE8-0E6B940F70AC}" destId="{80C09812-6A4A-4EFB-BDA1-C677737CD639}" srcOrd="0" destOrd="0" presId="urn:microsoft.com/office/officeart/2005/8/layout/vList2"/>
    <dgm:cxn modelId="{A598CBCE-8C71-40D4-A6FF-9E6129E8145A}" srcId="{D44BF90B-CFE9-4E1D-838C-AC43D2532DBD}" destId="{0A58550C-49E0-499E-B568-B1362AF151D3}" srcOrd="6" destOrd="0" parTransId="{ACE611AC-80A0-449D-959E-E1ECEC026088}" sibTransId="{320A13FC-374E-4C9B-8928-7FD531B412B6}"/>
    <dgm:cxn modelId="{B5FD067B-E701-4336-B879-C6FFC7558B1D}" srcId="{D44BF90B-CFE9-4E1D-838C-AC43D2532DBD}" destId="{499E8EAD-9957-459D-96D6-1B97CC9FDA67}" srcOrd="1" destOrd="0" parTransId="{08EC94FA-714E-411C-9C0F-1743886C1EC0}" sibTransId="{28520489-0634-40EE-BD84-57CE7F96973A}"/>
    <dgm:cxn modelId="{961D82B8-5C28-4FAE-9953-A91BA773A0CE}" type="presOf" srcId="{EFDD3BAC-A4D1-47DC-8238-12779D675163}" destId="{8C45CFB5-AFC6-48AE-A6EF-0D37253974D3}" srcOrd="0" destOrd="0" presId="urn:microsoft.com/office/officeart/2005/8/layout/vList2"/>
    <dgm:cxn modelId="{0700D30C-0AE4-4E5B-8C19-FDED10CEA315}" type="presOf" srcId="{6E7CE1A2-CCEF-457A-A5DB-AB6B71C56F5D}" destId="{E0394D2D-DEC5-4731-A2DF-2C2321A96F3D}" srcOrd="0" destOrd="0" presId="urn:microsoft.com/office/officeart/2005/8/layout/vList2"/>
    <dgm:cxn modelId="{612067CF-8EE3-437A-A46C-BC4DDA96DC5D}" srcId="{D44BF90B-CFE9-4E1D-838C-AC43D2532DBD}" destId="{9D10EB17-CB24-4166-9548-976F74CB014D}" srcOrd="9" destOrd="0" parTransId="{FEE5F900-8FF7-4CDE-8480-9BD9ABBA8819}" sibTransId="{12EB4DC2-D540-45DF-945C-C457DFE1D771}"/>
    <dgm:cxn modelId="{30AA4858-A1E6-4649-BA06-D57BDC7B2199}" srcId="{D44BF90B-CFE9-4E1D-838C-AC43D2532DBD}" destId="{6FBBFB9B-163A-48BB-BDE8-0E6B940F70AC}" srcOrd="5" destOrd="0" parTransId="{19A018B7-0F9D-4011-AC95-BD35524EF36B}" sibTransId="{1B9CB693-AE26-4876-9316-BF1D25041DCE}"/>
    <dgm:cxn modelId="{D4AA33C7-CE88-462C-A9CA-FE55BE151C98}" type="presOf" srcId="{3FAA022B-21D5-42AF-9E30-6EA00BC3EFAB}" destId="{86D42FAE-493F-4C58-B257-DA407A71D843}" srcOrd="0" destOrd="0" presId="urn:microsoft.com/office/officeart/2005/8/layout/vList2"/>
    <dgm:cxn modelId="{E4FBF83F-48C7-4612-8211-C2E9FD386898}" type="presParOf" srcId="{6B294776-1D7D-4396-8AE5-5C0653D66204}" destId="{C3180361-1826-496E-B85B-65DEE367F0B8}" srcOrd="0" destOrd="0" presId="urn:microsoft.com/office/officeart/2005/8/layout/vList2"/>
    <dgm:cxn modelId="{6BC91C8B-456F-4E8C-8CBB-6A04404F48AD}" type="presParOf" srcId="{6B294776-1D7D-4396-8AE5-5C0653D66204}" destId="{0A26A039-5BF9-43AD-AD84-A19A2ABFC8E6}" srcOrd="1" destOrd="0" presId="urn:microsoft.com/office/officeart/2005/8/layout/vList2"/>
    <dgm:cxn modelId="{940355DD-C663-4DA9-9F77-12DC9C6CBCC8}" type="presParOf" srcId="{6B294776-1D7D-4396-8AE5-5C0653D66204}" destId="{F2664A41-0B5B-4983-8D37-337068BAC49F}" srcOrd="2" destOrd="0" presId="urn:microsoft.com/office/officeart/2005/8/layout/vList2"/>
    <dgm:cxn modelId="{2C39803C-0371-4631-9297-E0989234588E}" type="presParOf" srcId="{6B294776-1D7D-4396-8AE5-5C0653D66204}" destId="{0D0BC1FA-711D-429E-ADAA-A7CA6D00EF9B}" srcOrd="3" destOrd="0" presId="urn:microsoft.com/office/officeart/2005/8/layout/vList2"/>
    <dgm:cxn modelId="{50EF0EB3-6A01-4006-A43D-C6026AE28067}" type="presParOf" srcId="{6B294776-1D7D-4396-8AE5-5C0653D66204}" destId="{898AC9EF-F29D-4989-8A9C-059917EBE7E8}" srcOrd="4" destOrd="0" presId="urn:microsoft.com/office/officeart/2005/8/layout/vList2"/>
    <dgm:cxn modelId="{404B6347-F567-4017-B78B-EFBA8E312FB5}" type="presParOf" srcId="{6B294776-1D7D-4396-8AE5-5C0653D66204}" destId="{18219FBF-EE73-4486-BB57-8BF1E3A86E4B}" srcOrd="5" destOrd="0" presId="urn:microsoft.com/office/officeart/2005/8/layout/vList2"/>
    <dgm:cxn modelId="{61966D8E-4D78-4A15-AD5D-AF4008B9DD4D}" type="presParOf" srcId="{6B294776-1D7D-4396-8AE5-5C0653D66204}" destId="{356205D1-72B2-4B36-8AE1-808A23CF33D8}" srcOrd="6" destOrd="0" presId="urn:microsoft.com/office/officeart/2005/8/layout/vList2"/>
    <dgm:cxn modelId="{995E07C4-84B3-47A8-A2FB-D6EC87D220E8}" type="presParOf" srcId="{6B294776-1D7D-4396-8AE5-5C0653D66204}" destId="{35EB1CFE-AEFC-40AD-9989-9BEB2B0B3CA2}" srcOrd="7" destOrd="0" presId="urn:microsoft.com/office/officeart/2005/8/layout/vList2"/>
    <dgm:cxn modelId="{034542C6-9482-465C-AFD2-4A0B79AA12DA}" type="presParOf" srcId="{6B294776-1D7D-4396-8AE5-5C0653D66204}" destId="{E0394D2D-DEC5-4731-A2DF-2C2321A96F3D}" srcOrd="8" destOrd="0" presId="urn:microsoft.com/office/officeart/2005/8/layout/vList2"/>
    <dgm:cxn modelId="{94A960C1-BB66-4B63-9E09-38055A462DE2}" type="presParOf" srcId="{6B294776-1D7D-4396-8AE5-5C0653D66204}" destId="{D48A441C-A1A4-47D2-B1D2-A34515585783}" srcOrd="9" destOrd="0" presId="urn:microsoft.com/office/officeart/2005/8/layout/vList2"/>
    <dgm:cxn modelId="{C9C0BE1C-3AE3-4837-9599-4A4F34B91A36}" type="presParOf" srcId="{6B294776-1D7D-4396-8AE5-5C0653D66204}" destId="{80C09812-6A4A-4EFB-BDA1-C677737CD639}" srcOrd="10" destOrd="0" presId="urn:microsoft.com/office/officeart/2005/8/layout/vList2"/>
    <dgm:cxn modelId="{3D963FB8-D8E7-4B14-AF62-D3DAE6275EC6}" type="presParOf" srcId="{6B294776-1D7D-4396-8AE5-5C0653D66204}" destId="{ADCA4A6B-6D12-4226-AB05-C5783E1DDA7D}" srcOrd="11" destOrd="0" presId="urn:microsoft.com/office/officeart/2005/8/layout/vList2"/>
    <dgm:cxn modelId="{2DCF94EB-1BC5-4C5A-A476-05E6F388EA3C}" type="presParOf" srcId="{6B294776-1D7D-4396-8AE5-5C0653D66204}" destId="{BB304559-4AC4-4959-AAFB-AD0466D604AB}" srcOrd="12" destOrd="0" presId="urn:microsoft.com/office/officeart/2005/8/layout/vList2"/>
    <dgm:cxn modelId="{9A1A9A29-BB48-4669-8F81-8B0A4E50CFDD}" type="presParOf" srcId="{6B294776-1D7D-4396-8AE5-5C0653D66204}" destId="{09AFEE5C-5CBE-441D-924D-453C51A5AECD}" srcOrd="13" destOrd="0" presId="urn:microsoft.com/office/officeart/2005/8/layout/vList2"/>
    <dgm:cxn modelId="{61130E72-950E-47A9-BDC0-7B77A0245ACF}" type="presParOf" srcId="{6B294776-1D7D-4396-8AE5-5C0653D66204}" destId="{8C45CFB5-AFC6-48AE-A6EF-0D37253974D3}" srcOrd="14" destOrd="0" presId="urn:microsoft.com/office/officeart/2005/8/layout/vList2"/>
    <dgm:cxn modelId="{3AB7602D-2B6E-47B0-96E2-CF114C609239}" type="presParOf" srcId="{6B294776-1D7D-4396-8AE5-5C0653D66204}" destId="{61B17564-5178-4D59-A8F9-D1250380C331}" srcOrd="15" destOrd="0" presId="urn:microsoft.com/office/officeart/2005/8/layout/vList2"/>
    <dgm:cxn modelId="{1859FF37-67E0-4DBC-80AA-20DBDC3A54EB}" type="presParOf" srcId="{6B294776-1D7D-4396-8AE5-5C0653D66204}" destId="{84A187D5-088D-4114-A304-F647B4BC0AC5}" srcOrd="16" destOrd="0" presId="urn:microsoft.com/office/officeart/2005/8/layout/vList2"/>
    <dgm:cxn modelId="{210EBE95-6AF9-4257-A737-E70B10F100E4}" type="presParOf" srcId="{6B294776-1D7D-4396-8AE5-5C0653D66204}" destId="{A2F3EA35-B539-43D1-BFAA-C58711015D50}" srcOrd="17" destOrd="0" presId="urn:microsoft.com/office/officeart/2005/8/layout/vList2"/>
    <dgm:cxn modelId="{F842DEB0-4CE0-4FF1-9599-FBFD8F857E44}" type="presParOf" srcId="{6B294776-1D7D-4396-8AE5-5C0653D66204}" destId="{D3185877-62F1-48D8-B60C-2C1D723750E2}" srcOrd="18" destOrd="0" presId="urn:microsoft.com/office/officeart/2005/8/layout/vList2"/>
    <dgm:cxn modelId="{E200415E-D0DC-4984-8820-B3866D05027E}" type="presParOf" srcId="{6B294776-1D7D-4396-8AE5-5C0653D66204}" destId="{854990E8-AEB0-4AC8-91B4-0E6717CD9D20}" srcOrd="19" destOrd="0" presId="urn:microsoft.com/office/officeart/2005/8/layout/vList2"/>
    <dgm:cxn modelId="{9A640497-1821-47AB-BECE-B418F7977CCC}" type="presParOf" srcId="{6B294776-1D7D-4396-8AE5-5C0653D66204}" destId="{141A0456-BB91-416C-B642-41FC76274305}" srcOrd="20" destOrd="0" presId="urn:microsoft.com/office/officeart/2005/8/layout/vList2"/>
    <dgm:cxn modelId="{B16EBC4A-B875-4EFA-9863-E6FE7A2725EC}" type="presParOf" srcId="{6B294776-1D7D-4396-8AE5-5C0653D66204}" destId="{767C9E32-E119-4989-852C-0579761F53D0}" srcOrd="21" destOrd="0" presId="urn:microsoft.com/office/officeart/2005/8/layout/vList2"/>
    <dgm:cxn modelId="{1511FD68-EF32-4B13-93D2-A22F055DFAC4}" type="presParOf" srcId="{6B294776-1D7D-4396-8AE5-5C0653D66204}" destId="{B3317757-975F-40D6-BF73-52FFBD361654}" srcOrd="22" destOrd="0" presId="urn:microsoft.com/office/officeart/2005/8/layout/vList2"/>
    <dgm:cxn modelId="{326FFAB4-2EF6-412B-8C98-3BF86A4D7DF5}" type="presParOf" srcId="{6B294776-1D7D-4396-8AE5-5C0653D66204}" destId="{F90AC32F-05D8-4347-A3C5-E23E48038BD8}" srcOrd="23" destOrd="0" presId="urn:microsoft.com/office/officeart/2005/8/layout/vList2"/>
    <dgm:cxn modelId="{7A37CD75-9BF6-438F-B69A-51B68FEFF435}" type="presParOf" srcId="{6B294776-1D7D-4396-8AE5-5C0653D66204}" destId="{BC49439C-B560-4C7B-A723-76689AB3CB97}" srcOrd="24" destOrd="0" presId="urn:microsoft.com/office/officeart/2005/8/layout/vList2"/>
    <dgm:cxn modelId="{D6B0C9DF-3543-4B73-8BE9-91F752DCC56F}" type="presParOf" srcId="{6B294776-1D7D-4396-8AE5-5C0653D66204}" destId="{C400E155-2EC3-4604-A539-742CAD25FA06}" srcOrd="25" destOrd="0" presId="urn:microsoft.com/office/officeart/2005/8/layout/vList2"/>
    <dgm:cxn modelId="{0096ACD5-7BAF-4D14-A9AC-A7A941FAEA81}" type="presParOf" srcId="{6B294776-1D7D-4396-8AE5-5C0653D66204}" destId="{86D42FAE-493F-4C58-B257-DA407A71D843}" srcOrd="2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2555822-627E-4B69-B2CA-098A5AD86700}" type="doc">
      <dgm:prSet loTypeId="urn:microsoft.com/office/officeart/2005/8/layout/vList3#1" loCatId="list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927AA941-7B01-4E76-8B06-935DABFB5539}">
      <dgm:prSet/>
      <dgm:spPr/>
      <dgm:t>
        <a:bodyPr/>
        <a:lstStyle/>
        <a:p>
          <a:pPr algn="l" rtl="0"/>
          <a:r>
            <a:rPr lang="uk-UA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Регіональний НПЦ  Полтавської ДАА (АФ “Маяк”)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563FB30-0791-49F6-AC8B-4E185098D5B0}" type="parTrans" cxnId="{BA95736C-7A1E-49EE-B091-A09DCBDC810B}">
      <dgm:prSet/>
      <dgm:spPr/>
      <dgm:t>
        <a:bodyPr/>
        <a:lstStyle/>
        <a:p>
          <a:pPr algn="l"/>
          <a:endParaRPr lang="ru-RU">
            <a:solidFill>
              <a:schemeClr val="bg2">
                <a:lumMod val="1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1759FD5-ECAA-43EE-BF5A-DD666072A6BC}" type="sibTrans" cxnId="{BA95736C-7A1E-49EE-B091-A09DCBDC810B}">
      <dgm:prSet/>
      <dgm:spPr/>
      <dgm:t>
        <a:bodyPr/>
        <a:lstStyle/>
        <a:p>
          <a:pPr algn="l"/>
          <a:endParaRPr lang="ru-RU">
            <a:solidFill>
              <a:schemeClr val="bg2">
                <a:lumMod val="1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0855B55-2987-44ED-A3DD-9C8DC16E7CBB}">
      <dgm:prSet/>
      <dgm:spPr/>
      <dgm:t>
        <a:bodyPr/>
        <a:lstStyle/>
        <a:p>
          <a:pPr algn="l" rtl="0"/>
          <a:r>
            <a:rPr lang="uk-UA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Регіональний НПЦ  Сумського НАУ (с. Хоружівка)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70B8078-21EB-4A06-8FDC-1E0B0B6A02B7}" type="parTrans" cxnId="{933EF975-93B0-482E-AC27-35E0A5B11723}">
      <dgm:prSet/>
      <dgm:spPr/>
      <dgm:t>
        <a:bodyPr/>
        <a:lstStyle/>
        <a:p>
          <a:pPr algn="l"/>
          <a:endParaRPr lang="ru-RU">
            <a:solidFill>
              <a:schemeClr val="bg2">
                <a:lumMod val="1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96F0EF8-2F62-4AAB-A20B-4D7A91890633}" type="sibTrans" cxnId="{933EF975-93B0-482E-AC27-35E0A5B11723}">
      <dgm:prSet/>
      <dgm:spPr/>
      <dgm:t>
        <a:bodyPr/>
        <a:lstStyle/>
        <a:p>
          <a:pPr algn="l"/>
          <a:endParaRPr lang="ru-RU">
            <a:solidFill>
              <a:schemeClr val="bg2">
                <a:lumMod val="1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3FE6267-4D6D-489B-926D-523962C21D15}">
      <dgm:prSet/>
      <dgm:spPr/>
      <dgm:t>
        <a:bodyPr/>
        <a:lstStyle/>
        <a:p>
          <a:pPr algn="l" rtl="0"/>
          <a:r>
            <a:rPr lang="uk-UA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Регіональний НПЦ  Миколаївського  ДАУ </a:t>
          </a:r>
        </a:p>
        <a:p>
          <a:pPr algn="l" rtl="0"/>
          <a:r>
            <a:rPr lang="uk-UA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(“Сади України”)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4661D36-F705-442C-9C02-A752F804EF43}" type="parTrans" cxnId="{28AD3872-C258-4A93-9179-5FEE454AB742}">
      <dgm:prSet/>
      <dgm:spPr/>
      <dgm:t>
        <a:bodyPr/>
        <a:lstStyle/>
        <a:p>
          <a:pPr algn="l"/>
          <a:endParaRPr lang="ru-RU">
            <a:solidFill>
              <a:schemeClr val="bg2">
                <a:lumMod val="1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B03E5AD-B2E0-453A-9CCC-0A5DF244B4DC}" type="sibTrans" cxnId="{28AD3872-C258-4A93-9179-5FEE454AB742}">
      <dgm:prSet/>
      <dgm:spPr/>
      <dgm:t>
        <a:bodyPr/>
        <a:lstStyle/>
        <a:p>
          <a:pPr algn="l"/>
          <a:endParaRPr lang="ru-RU">
            <a:solidFill>
              <a:schemeClr val="bg2">
                <a:lumMod val="1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BBE4449-CA76-48B2-A055-5EB3B49257BD}">
      <dgm:prSet/>
      <dgm:spPr/>
      <dgm:t>
        <a:bodyPr/>
        <a:lstStyle/>
        <a:p>
          <a:pPr algn="l" rtl="0"/>
          <a:r>
            <a:rPr lang="uk-UA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Регіональний НПЦ Дніпропетровського  ДАУ </a:t>
          </a:r>
        </a:p>
        <a:p>
          <a:pPr algn="l" rtl="0"/>
          <a:r>
            <a:rPr lang="uk-UA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(АТЗТ “Агро-Союз”)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D586300-A1FF-4A3B-8B4C-4E0F286CF1F1}" type="parTrans" cxnId="{CB04D6AD-E2A6-4564-84BA-05265E94C040}">
      <dgm:prSet/>
      <dgm:spPr/>
      <dgm:t>
        <a:bodyPr/>
        <a:lstStyle/>
        <a:p>
          <a:pPr algn="l"/>
          <a:endParaRPr lang="ru-RU">
            <a:solidFill>
              <a:schemeClr val="bg2">
                <a:lumMod val="1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A615ED5-1CA9-4A16-8346-7A0F2DAEEBC8}" type="sibTrans" cxnId="{CB04D6AD-E2A6-4564-84BA-05265E94C040}">
      <dgm:prSet/>
      <dgm:spPr/>
      <dgm:t>
        <a:bodyPr/>
        <a:lstStyle/>
        <a:p>
          <a:pPr algn="l"/>
          <a:endParaRPr lang="ru-RU">
            <a:solidFill>
              <a:schemeClr val="bg2">
                <a:lumMod val="1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A5A5C6E-DB78-4810-882E-2920D8FBB683}">
      <dgm:prSet/>
      <dgm:spPr/>
      <dgm:t>
        <a:bodyPr/>
        <a:lstStyle/>
        <a:p>
          <a:pPr algn="l" rtl="0"/>
          <a:r>
            <a:rPr lang="uk-UA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Регіональний НПЦ  Таврійського ДАТУ (НВК “Роста”)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A416E9A-3B35-4DDF-9FB9-D0382642A187}" type="parTrans" cxnId="{552E9111-7748-4711-AA51-EB8E0DDE60D5}">
      <dgm:prSet/>
      <dgm:spPr/>
      <dgm:t>
        <a:bodyPr/>
        <a:lstStyle/>
        <a:p>
          <a:pPr algn="l"/>
          <a:endParaRPr lang="ru-RU">
            <a:solidFill>
              <a:schemeClr val="bg2">
                <a:lumMod val="1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1F61AF6-C92E-447E-B323-964BE344C69D}" type="sibTrans" cxnId="{552E9111-7748-4711-AA51-EB8E0DDE60D5}">
      <dgm:prSet/>
      <dgm:spPr/>
      <dgm:t>
        <a:bodyPr/>
        <a:lstStyle/>
        <a:p>
          <a:pPr algn="l"/>
          <a:endParaRPr lang="ru-RU">
            <a:solidFill>
              <a:schemeClr val="bg2">
                <a:lumMod val="1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C7E232D-61E4-4B26-950A-5E74364ABBBA}">
      <dgm:prSet/>
      <dgm:spPr/>
      <dgm:t>
        <a:bodyPr/>
        <a:lstStyle/>
        <a:p>
          <a:pPr algn="l" rtl="0"/>
          <a:r>
            <a:rPr lang="uk-UA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Регіональний НПЦ Білоцерківського НАУ </a:t>
          </a:r>
        </a:p>
        <a:p>
          <a:pPr algn="l" rtl="0"/>
          <a:r>
            <a:rPr lang="uk-UA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(ВАТ “Терезине”)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1480895-DA0D-4BA3-9C46-5414423C1C78}" type="parTrans" cxnId="{8FC4AA13-8849-4650-A26D-27E869BFE7BA}">
      <dgm:prSet/>
      <dgm:spPr/>
      <dgm:t>
        <a:bodyPr/>
        <a:lstStyle/>
        <a:p>
          <a:pPr algn="l"/>
          <a:endParaRPr lang="ru-RU">
            <a:solidFill>
              <a:schemeClr val="bg2">
                <a:lumMod val="1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04DD34F-466A-425C-B788-D3D99C2A2F63}" type="sibTrans" cxnId="{8FC4AA13-8849-4650-A26D-27E869BFE7BA}">
      <dgm:prSet/>
      <dgm:spPr/>
      <dgm:t>
        <a:bodyPr/>
        <a:lstStyle/>
        <a:p>
          <a:pPr algn="l"/>
          <a:endParaRPr lang="ru-RU">
            <a:solidFill>
              <a:schemeClr val="bg2">
                <a:lumMod val="1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F38085F-B5A8-4A0F-8B05-ED66B4D24386}" type="pres">
      <dgm:prSet presAssocID="{12555822-627E-4B69-B2CA-098A5AD86700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2620D32-4290-4EB5-95E5-97C31C0BDBDD}" type="pres">
      <dgm:prSet presAssocID="{927AA941-7B01-4E76-8B06-935DABFB5539}" presName="composite" presStyleCnt="0"/>
      <dgm:spPr/>
      <dgm:t>
        <a:bodyPr/>
        <a:lstStyle/>
        <a:p>
          <a:endParaRPr lang="ru-RU"/>
        </a:p>
      </dgm:t>
    </dgm:pt>
    <dgm:pt modelId="{E04ECE4E-8097-4501-8B48-4484BC618621}" type="pres">
      <dgm:prSet presAssocID="{927AA941-7B01-4E76-8B06-935DABFB5539}" presName="imgShp" presStyleLbl="fgImgPlace1" presStyleIdx="0" presStyleCnt="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B85C555B-BFDD-4869-B0B6-AECD93FC7A23}" type="pres">
      <dgm:prSet presAssocID="{927AA941-7B01-4E76-8B06-935DABFB5539}" presName="txShp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9778D1-A6AB-47F1-BA4D-932A328655CE}" type="pres">
      <dgm:prSet presAssocID="{A1759FD5-ECAA-43EE-BF5A-DD666072A6BC}" presName="spacing" presStyleCnt="0"/>
      <dgm:spPr/>
      <dgm:t>
        <a:bodyPr/>
        <a:lstStyle/>
        <a:p>
          <a:endParaRPr lang="ru-RU"/>
        </a:p>
      </dgm:t>
    </dgm:pt>
    <dgm:pt modelId="{EE3E6809-065A-4719-91C2-440AE02BAD89}" type="pres">
      <dgm:prSet presAssocID="{70855B55-2987-44ED-A3DD-9C8DC16E7CBB}" presName="composite" presStyleCnt="0"/>
      <dgm:spPr/>
      <dgm:t>
        <a:bodyPr/>
        <a:lstStyle/>
        <a:p>
          <a:endParaRPr lang="ru-RU"/>
        </a:p>
      </dgm:t>
    </dgm:pt>
    <dgm:pt modelId="{26A7B377-A6B0-4B8C-A83D-F4124F3DA151}" type="pres">
      <dgm:prSet presAssocID="{70855B55-2987-44ED-A3DD-9C8DC16E7CBB}" presName="imgShp" presStyleLbl="fgImgPlace1" presStyleIdx="1" presStyleCnt="6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4FF1A1F6-1C99-4ACE-89F8-486DE4C1B0C6}" type="pres">
      <dgm:prSet presAssocID="{70855B55-2987-44ED-A3DD-9C8DC16E7CBB}" presName="txShp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9B476B-3AD8-41ED-A2CF-0C7873C76E19}" type="pres">
      <dgm:prSet presAssocID="{C96F0EF8-2F62-4AAB-A20B-4D7A91890633}" presName="spacing" presStyleCnt="0"/>
      <dgm:spPr/>
      <dgm:t>
        <a:bodyPr/>
        <a:lstStyle/>
        <a:p>
          <a:endParaRPr lang="ru-RU"/>
        </a:p>
      </dgm:t>
    </dgm:pt>
    <dgm:pt modelId="{3B00FD4C-EA86-41E8-A840-6FDF7DAF96DE}" type="pres">
      <dgm:prSet presAssocID="{93FE6267-4D6D-489B-926D-523962C21D15}" presName="composite" presStyleCnt="0"/>
      <dgm:spPr/>
      <dgm:t>
        <a:bodyPr/>
        <a:lstStyle/>
        <a:p>
          <a:endParaRPr lang="ru-RU"/>
        </a:p>
      </dgm:t>
    </dgm:pt>
    <dgm:pt modelId="{3768447D-DF8B-4D10-BE91-64C6891CDB4B}" type="pres">
      <dgm:prSet presAssocID="{93FE6267-4D6D-489B-926D-523962C21D15}" presName="imgShp" presStyleLbl="fgImgPlace1" presStyleIdx="2" presStyleCnt="6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2746FC4E-A0DC-4EC3-88D7-295CB7F277B6}" type="pres">
      <dgm:prSet presAssocID="{93FE6267-4D6D-489B-926D-523962C21D15}" presName="txShp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683347-9883-445C-B7F3-984BCE178A61}" type="pres">
      <dgm:prSet presAssocID="{7B03E5AD-B2E0-453A-9CCC-0A5DF244B4DC}" presName="spacing" presStyleCnt="0"/>
      <dgm:spPr/>
      <dgm:t>
        <a:bodyPr/>
        <a:lstStyle/>
        <a:p>
          <a:endParaRPr lang="ru-RU"/>
        </a:p>
      </dgm:t>
    </dgm:pt>
    <dgm:pt modelId="{946FCA94-45D9-49D4-969F-5271EA80BB97}" type="pres">
      <dgm:prSet presAssocID="{4BBE4449-CA76-48B2-A055-5EB3B49257BD}" presName="composite" presStyleCnt="0"/>
      <dgm:spPr/>
      <dgm:t>
        <a:bodyPr/>
        <a:lstStyle/>
        <a:p>
          <a:endParaRPr lang="ru-RU"/>
        </a:p>
      </dgm:t>
    </dgm:pt>
    <dgm:pt modelId="{DC4D470B-A088-430F-9B2D-565CE5544ABD}" type="pres">
      <dgm:prSet presAssocID="{4BBE4449-CA76-48B2-A055-5EB3B49257BD}" presName="imgShp" presStyleLbl="fgImgPlace1" presStyleIdx="3" presStyleCnt="6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B377BC61-2747-4DD3-8836-E512F1B014EF}" type="pres">
      <dgm:prSet presAssocID="{4BBE4449-CA76-48B2-A055-5EB3B49257BD}" presName="txShp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E4D2E1-D1AB-40CC-91FB-39EB4B04C98B}" type="pres">
      <dgm:prSet presAssocID="{EA615ED5-1CA9-4A16-8346-7A0F2DAEEBC8}" presName="spacing" presStyleCnt="0"/>
      <dgm:spPr/>
      <dgm:t>
        <a:bodyPr/>
        <a:lstStyle/>
        <a:p>
          <a:endParaRPr lang="ru-RU"/>
        </a:p>
      </dgm:t>
    </dgm:pt>
    <dgm:pt modelId="{643503BC-E367-4DFA-BAAD-A28D45C76F0F}" type="pres">
      <dgm:prSet presAssocID="{5A5A5C6E-DB78-4810-882E-2920D8FBB683}" presName="composite" presStyleCnt="0"/>
      <dgm:spPr/>
      <dgm:t>
        <a:bodyPr/>
        <a:lstStyle/>
        <a:p>
          <a:endParaRPr lang="ru-RU"/>
        </a:p>
      </dgm:t>
    </dgm:pt>
    <dgm:pt modelId="{73E02E8C-0FD4-4F07-A178-25329A8FDEBE}" type="pres">
      <dgm:prSet presAssocID="{5A5A5C6E-DB78-4810-882E-2920D8FBB683}" presName="imgShp" presStyleLbl="fgImgPlace1" presStyleIdx="4" presStyleCnt="6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98AB6582-AA64-4721-A5C1-BA32C053EDAE}" type="pres">
      <dgm:prSet presAssocID="{5A5A5C6E-DB78-4810-882E-2920D8FBB683}" presName="txShp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132574-63CA-4EAB-B534-034B0F0FFC3C}" type="pres">
      <dgm:prSet presAssocID="{31F61AF6-C92E-447E-B323-964BE344C69D}" presName="spacing" presStyleCnt="0"/>
      <dgm:spPr/>
      <dgm:t>
        <a:bodyPr/>
        <a:lstStyle/>
        <a:p>
          <a:endParaRPr lang="ru-RU"/>
        </a:p>
      </dgm:t>
    </dgm:pt>
    <dgm:pt modelId="{315A44C3-2596-4DAE-9768-868802E0A869}" type="pres">
      <dgm:prSet presAssocID="{5C7E232D-61E4-4B26-950A-5E74364ABBBA}" presName="composite" presStyleCnt="0"/>
      <dgm:spPr/>
      <dgm:t>
        <a:bodyPr/>
        <a:lstStyle/>
        <a:p>
          <a:endParaRPr lang="ru-RU"/>
        </a:p>
      </dgm:t>
    </dgm:pt>
    <dgm:pt modelId="{AA6B4D77-8CB7-4C67-821F-17DC2259782F}" type="pres">
      <dgm:prSet presAssocID="{5C7E232D-61E4-4B26-950A-5E74364ABBBA}" presName="imgShp" presStyleLbl="fgImgPlace1" presStyleIdx="5" presStyleCnt="6"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975E3663-0EE5-46D6-819E-E23DA2692DA4}" type="pres">
      <dgm:prSet presAssocID="{5C7E232D-61E4-4B26-950A-5E74364ABBBA}" presName="txShp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8AD3872-C258-4A93-9179-5FEE454AB742}" srcId="{12555822-627E-4B69-B2CA-098A5AD86700}" destId="{93FE6267-4D6D-489B-926D-523962C21D15}" srcOrd="2" destOrd="0" parTransId="{E4661D36-F705-442C-9C02-A752F804EF43}" sibTransId="{7B03E5AD-B2E0-453A-9CCC-0A5DF244B4DC}"/>
    <dgm:cxn modelId="{765F8F39-B7D7-44D2-A7BB-1B5AAA25598B}" type="presOf" srcId="{93FE6267-4D6D-489B-926D-523962C21D15}" destId="{2746FC4E-A0DC-4EC3-88D7-295CB7F277B6}" srcOrd="0" destOrd="0" presId="urn:microsoft.com/office/officeart/2005/8/layout/vList3#1"/>
    <dgm:cxn modelId="{398F7874-6671-4B2A-8542-40253E09B1B0}" type="presOf" srcId="{5C7E232D-61E4-4B26-950A-5E74364ABBBA}" destId="{975E3663-0EE5-46D6-819E-E23DA2692DA4}" srcOrd="0" destOrd="0" presId="urn:microsoft.com/office/officeart/2005/8/layout/vList3#1"/>
    <dgm:cxn modelId="{552E9111-7748-4711-AA51-EB8E0DDE60D5}" srcId="{12555822-627E-4B69-B2CA-098A5AD86700}" destId="{5A5A5C6E-DB78-4810-882E-2920D8FBB683}" srcOrd="4" destOrd="0" parTransId="{FA416E9A-3B35-4DDF-9FB9-D0382642A187}" sibTransId="{31F61AF6-C92E-447E-B323-964BE344C69D}"/>
    <dgm:cxn modelId="{933EF975-93B0-482E-AC27-35E0A5B11723}" srcId="{12555822-627E-4B69-B2CA-098A5AD86700}" destId="{70855B55-2987-44ED-A3DD-9C8DC16E7CBB}" srcOrd="1" destOrd="0" parTransId="{E70B8078-21EB-4A06-8FDC-1E0B0B6A02B7}" sibTransId="{C96F0EF8-2F62-4AAB-A20B-4D7A91890633}"/>
    <dgm:cxn modelId="{2A0408D4-4ABE-44B9-B945-129E9D6DAE94}" type="presOf" srcId="{927AA941-7B01-4E76-8B06-935DABFB5539}" destId="{B85C555B-BFDD-4869-B0B6-AECD93FC7A23}" srcOrd="0" destOrd="0" presId="urn:microsoft.com/office/officeart/2005/8/layout/vList3#1"/>
    <dgm:cxn modelId="{32C1F324-DF92-4B83-8F93-C87EBDAA47B1}" type="presOf" srcId="{5A5A5C6E-DB78-4810-882E-2920D8FBB683}" destId="{98AB6582-AA64-4721-A5C1-BA32C053EDAE}" srcOrd="0" destOrd="0" presId="urn:microsoft.com/office/officeart/2005/8/layout/vList3#1"/>
    <dgm:cxn modelId="{CB04D6AD-E2A6-4564-84BA-05265E94C040}" srcId="{12555822-627E-4B69-B2CA-098A5AD86700}" destId="{4BBE4449-CA76-48B2-A055-5EB3B49257BD}" srcOrd="3" destOrd="0" parTransId="{BD586300-A1FF-4A3B-8B4C-4E0F286CF1F1}" sibTransId="{EA615ED5-1CA9-4A16-8346-7A0F2DAEEBC8}"/>
    <dgm:cxn modelId="{EF599765-56D6-4391-96FB-E26F9F098083}" type="presOf" srcId="{70855B55-2987-44ED-A3DD-9C8DC16E7CBB}" destId="{4FF1A1F6-1C99-4ACE-89F8-486DE4C1B0C6}" srcOrd="0" destOrd="0" presId="urn:microsoft.com/office/officeart/2005/8/layout/vList3#1"/>
    <dgm:cxn modelId="{AAFAB86E-43A8-4908-B9D5-0CE804459511}" type="presOf" srcId="{4BBE4449-CA76-48B2-A055-5EB3B49257BD}" destId="{B377BC61-2747-4DD3-8836-E512F1B014EF}" srcOrd="0" destOrd="0" presId="urn:microsoft.com/office/officeart/2005/8/layout/vList3#1"/>
    <dgm:cxn modelId="{BA95736C-7A1E-49EE-B091-A09DCBDC810B}" srcId="{12555822-627E-4B69-B2CA-098A5AD86700}" destId="{927AA941-7B01-4E76-8B06-935DABFB5539}" srcOrd="0" destOrd="0" parTransId="{4563FB30-0791-49F6-AC8B-4E185098D5B0}" sibTransId="{A1759FD5-ECAA-43EE-BF5A-DD666072A6BC}"/>
    <dgm:cxn modelId="{8FC4AA13-8849-4650-A26D-27E869BFE7BA}" srcId="{12555822-627E-4B69-B2CA-098A5AD86700}" destId="{5C7E232D-61E4-4B26-950A-5E74364ABBBA}" srcOrd="5" destOrd="0" parTransId="{51480895-DA0D-4BA3-9C46-5414423C1C78}" sibTransId="{804DD34F-466A-425C-B788-D3D99C2A2F63}"/>
    <dgm:cxn modelId="{F89841B7-E87C-43FE-8A6D-7AE03F2B6F0D}" type="presOf" srcId="{12555822-627E-4B69-B2CA-098A5AD86700}" destId="{5F38085F-B5A8-4A0F-8B05-ED66B4D24386}" srcOrd="0" destOrd="0" presId="urn:microsoft.com/office/officeart/2005/8/layout/vList3#1"/>
    <dgm:cxn modelId="{07ABE582-A79E-4BD6-A9A2-0F0200D600A3}" type="presParOf" srcId="{5F38085F-B5A8-4A0F-8B05-ED66B4D24386}" destId="{02620D32-4290-4EB5-95E5-97C31C0BDBDD}" srcOrd="0" destOrd="0" presId="urn:microsoft.com/office/officeart/2005/8/layout/vList3#1"/>
    <dgm:cxn modelId="{43870E20-0B10-46FB-8715-8FCB9BDEB96C}" type="presParOf" srcId="{02620D32-4290-4EB5-95E5-97C31C0BDBDD}" destId="{E04ECE4E-8097-4501-8B48-4484BC618621}" srcOrd="0" destOrd="0" presId="urn:microsoft.com/office/officeart/2005/8/layout/vList3#1"/>
    <dgm:cxn modelId="{615A2A28-1ABE-4A85-819E-C4E2B0C621B6}" type="presParOf" srcId="{02620D32-4290-4EB5-95E5-97C31C0BDBDD}" destId="{B85C555B-BFDD-4869-B0B6-AECD93FC7A23}" srcOrd="1" destOrd="0" presId="urn:microsoft.com/office/officeart/2005/8/layout/vList3#1"/>
    <dgm:cxn modelId="{13B89ECC-B137-403B-9A93-BA9E2EC375A3}" type="presParOf" srcId="{5F38085F-B5A8-4A0F-8B05-ED66B4D24386}" destId="{BD9778D1-A6AB-47F1-BA4D-932A328655CE}" srcOrd="1" destOrd="0" presId="urn:microsoft.com/office/officeart/2005/8/layout/vList3#1"/>
    <dgm:cxn modelId="{CB9688BF-0224-42AB-996D-A69DFBED828D}" type="presParOf" srcId="{5F38085F-B5A8-4A0F-8B05-ED66B4D24386}" destId="{EE3E6809-065A-4719-91C2-440AE02BAD89}" srcOrd="2" destOrd="0" presId="urn:microsoft.com/office/officeart/2005/8/layout/vList3#1"/>
    <dgm:cxn modelId="{7594A1E3-A9CA-4D11-A6C5-0FB247BEA1CE}" type="presParOf" srcId="{EE3E6809-065A-4719-91C2-440AE02BAD89}" destId="{26A7B377-A6B0-4B8C-A83D-F4124F3DA151}" srcOrd="0" destOrd="0" presId="urn:microsoft.com/office/officeart/2005/8/layout/vList3#1"/>
    <dgm:cxn modelId="{D2F4780A-4185-4760-A04D-A35C2DD9B011}" type="presParOf" srcId="{EE3E6809-065A-4719-91C2-440AE02BAD89}" destId="{4FF1A1F6-1C99-4ACE-89F8-486DE4C1B0C6}" srcOrd="1" destOrd="0" presId="urn:microsoft.com/office/officeart/2005/8/layout/vList3#1"/>
    <dgm:cxn modelId="{A0BB168F-0F7C-4C38-914E-1266FCA6948B}" type="presParOf" srcId="{5F38085F-B5A8-4A0F-8B05-ED66B4D24386}" destId="{AB9B476B-3AD8-41ED-A2CF-0C7873C76E19}" srcOrd="3" destOrd="0" presId="urn:microsoft.com/office/officeart/2005/8/layout/vList3#1"/>
    <dgm:cxn modelId="{11A59D46-E710-43B1-9E7C-C960E2FC7D4D}" type="presParOf" srcId="{5F38085F-B5A8-4A0F-8B05-ED66B4D24386}" destId="{3B00FD4C-EA86-41E8-A840-6FDF7DAF96DE}" srcOrd="4" destOrd="0" presId="urn:microsoft.com/office/officeart/2005/8/layout/vList3#1"/>
    <dgm:cxn modelId="{D662781E-C49B-4D15-BBCB-5A771C2B0DFD}" type="presParOf" srcId="{3B00FD4C-EA86-41E8-A840-6FDF7DAF96DE}" destId="{3768447D-DF8B-4D10-BE91-64C6891CDB4B}" srcOrd="0" destOrd="0" presId="urn:microsoft.com/office/officeart/2005/8/layout/vList3#1"/>
    <dgm:cxn modelId="{7068212A-A896-4BAA-8D86-1B4541FE50BE}" type="presParOf" srcId="{3B00FD4C-EA86-41E8-A840-6FDF7DAF96DE}" destId="{2746FC4E-A0DC-4EC3-88D7-295CB7F277B6}" srcOrd="1" destOrd="0" presId="urn:microsoft.com/office/officeart/2005/8/layout/vList3#1"/>
    <dgm:cxn modelId="{7C6543BA-BCE5-4E13-AC97-5BF73EBB534B}" type="presParOf" srcId="{5F38085F-B5A8-4A0F-8B05-ED66B4D24386}" destId="{90683347-9883-445C-B7F3-984BCE178A61}" srcOrd="5" destOrd="0" presId="urn:microsoft.com/office/officeart/2005/8/layout/vList3#1"/>
    <dgm:cxn modelId="{60484319-17F3-4B90-A5B2-02842E6C46E6}" type="presParOf" srcId="{5F38085F-B5A8-4A0F-8B05-ED66B4D24386}" destId="{946FCA94-45D9-49D4-969F-5271EA80BB97}" srcOrd="6" destOrd="0" presId="urn:microsoft.com/office/officeart/2005/8/layout/vList3#1"/>
    <dgm:cxn modelId="{9FA018F0-57C7-456E-A5B6-2FA2251501BD}" type="presParOf" srcId="{946FCA94-45D9-49D4-969F-5271EA80BB97}" destId="{DC4D470B-A088-430F-9B2D-565CE5544ABD}" srcOrd="0" destOrd="0" presId="urn:microsoft.com/office/officeart/2005/8/layout/vList3#1"/>
    <dgm:cxn modelId="{4EB8C5A5-64BB-4EFF-8C45-7D98C77564B8}" type="presParOf" srcId="{946FCA94-45D9-49D4-969F-5271EA80BB97}" destId="{B377BC61-2747-4DD3-8836-E512F1B014EF}" srcOrd="1" destOrd="0" presId="urn:microsoft.com/office/officeart/2005/8/layout/vList3#1"/>
    <dgm:cxn modelId="{76667712-CCD0-4135-B352-BF0E0382D09D}" type="presParOf" srcId="{5F38085F-B5A8-4A0F-8B05-ED66B4D24386}" destId="{69E4D2E1-D1AB-40CC-91FB-39EB4B04C98B}" srcOrd="7" destOrd="0" presId="urn:microsoft.com/office/officeart/2005/8/layout/vList3#1"/>
    <dgm:cxn modelId="{B0415B25-7ADA-4819-91BB-657315856361}" type="presParOf" srcId="{5F38085F-B5A8-4A0F-8B05-ED66B4D24386}" destId="{643503BC-E367-4DFA-BAAD-A28D45C76F0F}" srcOrd="8" destOrd="0" presId="urn:microsoft.com/office/officeart/2005/8/layout/vList3#1"/>
    <dgm:cxn modelId="{E70AB640-9DAB-4E89-983D-8F562672D5D2}" type="presParOf" srcId="{643503BC-E367-4DFA-BAAD-A28D45C76F0F}" destId="{73E02E8C-0FD4-4F07-A178-25329A8FDEBE}" srcOrd="0" destOrd="0" presId="urn:microsoft.com/office/officeart/2005/8/layout/vList3#1"/>
    <dgm:cxn modelId="{DBCAFF02-033A-4BAB-BD24-49D1892A100C}" type="presParOf" srcId="{643503BC-E367-4DFA-BAAD-A28D45C76F0F}" destId="{98AB6582-AA64-4721-A5C1-BA32C053EDAE}" srcOrd="1" destOrd="0" presId="urn:microsoft.com/office/officeart/2005/8/layout/vList3#1"/>
    <dgm:cxn modelId="{043591FC-FEAC-4EEB-8FA3-3A773453AC70}" type="presParOf" srcId="{5F38085F-B5A8-4A0F-8B05-ED66B4D24386}" destId="{E2132574-63CA-4EAB-B534-034B0F0FFC3C}" srcOrd="9" destOrd="0" presId="urn:microsoft.com/office/officeart/2005/8/layout/vList3#1"/>
    <dgm:cxn modelId="{289468A3-9828-47F9-8276-8C71DD5CC8CD}" type="presParOf" srcId="{5F38085F-B5A8-4A0F-8B05-ED66B4D24386}" destId="{315A44C3-2596-4DAE-9768-868802E0A869}" srcOrd="10" destOrd="0" presId="urn:microsoft.com/office/officeart/2005/8/layout/vList3#1"/>
    <dgm:cxn modelId="{5F2D4E8A-1DE7-4627-9829-A0403CC82B68}" type="presParOf" srcId="{315A44C3-2596-4DAE-9768-868802E0A869}" destId="{AA6B4D77-8CB7-4C67-821F-17DC2259782F}" srcOrd="0" destOrd="0" presId="urn:microsoft.com/office/officeart/2005/8/layout/vList3#1"/>
    <dgm:cxn modelId="{D24F6821-BF34-4D4D-B231-65C04BB04BBC}" type="presParOf" srcId="{315A44C3-2596-4DAE-9768-868802E0A869}" destId="{975E3663-0EE5-46D6-819E-E23DA2692DA4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7762957-4964-41E2-910A-0C3F04D334C9}">
      <dsp:nvSpPr>
        <dsp:cNvPr id="0" name=""/>
        <dsp:cNvSpPr/>
      </dsp:nvSpPr>
      <dsp:spPr>
        <a:xfrm rot="5400000">
          <a:off x="5021063" y="-1990446"/>
          <a:ext cx="1025518" cy="5266944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b="1" i="0" u="none" kern="1200" dirty="0" smtClean="0">
              <a:latin typeface="Times New Roman" pitchFamily="18" charset="0"/>
              <a:cs typeface="Times New Roman" pitchFamily="18" charset="0"/>
            </a:rPr>
            <a:t>18</a:t>
          </a:r>
          <a:r>
            <a:rPr lang="uk-UA" sz="1600" i="0" u="none" kern="1200" dirty="0" smtClean="0">
              <a:latin typeface="Times New Roman" pitchFamily="18" charset="0"/>
              <a:cs typeface="Times New Roman" pitchFamily="18" charset="0"/>
            </a:rPr>
            <a:t> ВНЗ ІІІ-І</a:t>
          </a:r>
          <a:r>
            <a:rPr lang="en-US" sz="1600" i="0" u="none" kern="1200" dirty="0" smtClean="0">
              <a:latin typeface="Times New Roman" pitchFamily="18" charset="0"/>
              <a:cs typeface="Times New Roman" pitchFamily="18" charset="0"/>
            </a:rPr>
            <a:t>V</a:t>
          </a:r>
          <a:r>
            <a:rPr lang="uk-UA" sz="1600" i="0" u="none" kern="1200" dirty="0" smtClean="0">
              <a:latin typeface="Times New Roman" pitchFamily="18" charset="0"/>
              <a:cs typeface="Times New Roman" pitchFamily="18" charset="0"/>
            </a:rPr>
            <a:t> рівнів акредитації</a:t>
          </a:r>
          <a:endParaRPr lang="ru-RU" sz="1600" i="0" u="none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b="1" i="0" u="none" kern="1200" dirty="0" smtClean="0">
              <a:latin typeface="Times New Roman" pitchFamily="18" charset="0"/>
              <a:cs typeface="Times New Roman" pitchFamily="18" charset="0"/>
            </a:rPr>
            <a:t>23</a:t>
          </a:r>
          <a:r>
            <a:rPr lang="uk-UA" sz="1600" i="0" u="none" kern="1200" dirty="0" smtClean="0">
              <a:latin typeface="Times New Roman" pitchFamily="18" charset="0"/>
              <a:cs typeface="Times New Roman" pitchFamily="18" charset="0"/>
            </a:rPr>
            <a:t> ВНЗ І-ІІ рівнів акредитації</a:t>
          </a:r>
          <a:endParaRPr lang="ru-RU" sz="1600" i="0" u="none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b="1" kern="1200" dirty="0" smtClean="0"/>
            <a:t>34</a:t>
          </a:r>
          <a:r>
            <a:rPr lang="uk-UA" sz="1600" kern="1200" dirty="0" smtClean="0"/>
            <a:t> установи післядипломної освіти</a:t>
          </a:r>
          <a:endParaRPr lang="ru-RU" sz="1600" i="0" u="none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b="1" kern="1200" dirty="0" smtClean="0"/>
            <a:t>33</a:t>
          </a:r>
          <a:r>
            <a:rPr lang="uk-UA" sz="1600" kern="1200" dirty="0" smtClean="0"/>
            <a:t> установи з підготовки і ПК робітничих кадрів</a:t>
          </a:r>
        </a:p>
      </dsp:txBody>
      <dsp:txXfrm rot="5400000">
        <a:off x="5021063" y="-1990446"/>
        <a:ext cx="1025518" cy="5266944"/>
      </dsp:txXfrm>
    </dsp:sp>
    <dsp:sp modelId="{EF055BF8-4427-4B1D-88DA-F73E9CB9D9F3}">
      <dsp:nvSpPr>
        <dsp:cNvPr id="0" name=""/>
        <dsp:cNvSpPr/>
      </dsp:nvSpPr>
      <dsp:spPr>
        <a:xfrm>
          <a:off x="0" y="2076"/>
          <a:ext cx="2962656" cy="1281898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i="0" u="none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Структура </a:t>
          </a:r>
          <a:endParaRPr lang="ru-RU" sz="2400" b="1" i="0" u="none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0" y="2076"/>
        <a:ext cx="2962656" cy="1281898"/>
      </dsp:txXfrm>
    </dsp:sp>
    <dsp:sp modelId="{39CAE2BB-292D-4FDC-B53D-83D47653E2E7}">
      <dsp:nvSpPr>
        <dsp:cNvPr id="0" name=""/>
        <dsp:cNvSpPr/>
      </dsp:nvSpPr>
      <dsp:spPr>
        <a:xfrm rot="5400000">
          <a:off x="5021063" y="-644452"/>
          <a:ext cx="1025518" cy="5266944"/>
        </a:xfrm>
        <a:prstGeom prst="round2SameRect">
          <a:avLst/>
        </a:prstGeom>
        <a:solidFill>
          <a:schemeClr val="accent4">
            <a:tint val="40000"/>
            <a:alpha val="90000"/>
            <a:hueOff val="2567251"/>
            <a:satOff val="-12173"/>
            <a:lumOff val="-653"/>
            <a:alphaOff val="0"/>
          </a:schemeClr>
        </a:solidFill>
        <a:ln w="19050" cap="flat" cmpd="sng" algn="ctr">
          <a:solidFill>
            <a:schemeClr val="accent4">
              <a:tint val="40000"/>
              <a:alpha val="90000"/>
              <a:hueOff val="2567251"/>
              <a:satOff val="-12173"/>
              <a:lumOff val="-65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b="1" i="0" u="none" kern="1200" dirty="0" smtClean="0">
              <a:latin typeface="Times New Roman" pitchFamily="18" charset="0"/>
              <a:cs typeface="Times New Roman" pitchFamily="18" charset="0"/>
            </a:rPr>
            <a:t>184,1 тис </a:t>
          </a:r>
          <a:r>
            <a:rPr lang="uk-UA" sz="1800" i="0" u="none" kern="1200" dirty="0" smtClean="0">
              <a:latin typeface="Times New Roman" pitchFamily="18" charset="0"/>
              <a:cs typeface="Times New Roman" pitchFamily="18" charset="0"/>
            </a:rPr>
            <a:t>осіб, в т.ч. понад 51% - за держзамовленням</a:t>
          </a:r>
          <a:endParaRPr lang="ru-RU" sz="1800" i="0" u="none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b="1" i="0" u="none" kern="1200" dirty="0" smtClean="0">
              <a:latin typeface="Times New Roman" pitchFamily="18" charset="0"/>
              <a:cs typeface="Times New Roman" pitchFamily="18" charset="0"/>
            </a:rPr>
            <a:t>71%</a:t>
          </a:r>
          <a:r>
            <a:rPr lang="uk-UA" sz="1800" i="0" u="none" kern="1200" dirty="0" smtClean="0">
              <a:latin typeface="Times New Roman" pitchFamily="18" charset="0"/>
              <a:cs typeface="Times New Roman" pitchFamily="18" charset="0"/>
            </a:rPr>
            <a:t> - сільська молодь</a:t>
          </a:r>
          <a:endParaRPr lang="ru-RU" sz="1800" i="0" u="none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5021063" y="-644452"/>
        <a:ext cx="1025518" cy="5266944"/>
      </dsp:txXfrm>
    </dsp:sp>
    <dsp:sp modelId="{0E25D18D-E682-4121-A088-74586BA41598}">
      <dsp:nvSpPr>
        <dsp:cNvPr id="0" name=""/>
        <dsp:cNvSpPr/>
      </dsp:nvSpPr>
      <dsp:spPr>
        <a:xfrm>
          <a:off x="0" y="1348069"/>
          <a:ext cx="2962656" cy="1281898"/>
        </a:xfrm>
        <a:prstGeom prst="roundRect">
          <a:avLst/>
        </a:prstGeom>
        <a:solidFill>
          <a:schemeClr val="accent4">
            <a:hueOff val="2494993"/>
            <a:satOff val="-13796"/>
            <a:lumOff val="-117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i="0" u="none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Контингент</a:t>
          </a:r>
          <a:endParaRPr lang="ru-RU" sz="2400" b="1" i="0" u="none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0" y="1348069"/>
        <a:ext cx="2962656" cy="1281898"/>
      </dsp:txXfrm>
    </dsp:sp>
    <dsp:sp modelId="{E58DC589-A6DC-4B00-8666-020ADF2BBC4A}">
      <dsp:nvSpPr>
        <dsp:cNvPr id="0" name=""/>
        <dsp:cNvSpPr/>
      </dsp:nvSpPr>
      <dsp:spPr>
        <a:xfrm rot="5400000">
          <a:off x="4934038" y="719787"/>
          <a:ext cx="1313248" cy="5261800"/>
        </a:xfrm>
        <a:prstGeom prst="round2SameRect">
          <a:avLst/>
        </a:prstGeom>
        <a:solidFill>
          <a:schemeClr val="accent4">
            <a:tint val="40000"/>
            <a:alpha val="90000"/>
            <a:hueOff val="5134502"/>
            <a:satOff val="-24345"/>
            <a:lumOff val="-1306"/>
            <a:alphaOff val="0"/>
          </a:schemeClr>
        </a:solidFill>
        <a:ln w="19050" cap="flat" cmpd="sng" algn="ctr">
          <a:solidFill>
            <a:schemeClr val="accent4">
              <a:tint val="40000"/>
              <a:alpha val="90000"/>
              <a:hueOff val="5134502"/>
              <a:satOff val="-24345"/>
              <a:lumOff val="-130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i="0" u="none" kern="1200" dirty="0" smtClean="0">
              <a:latin typeface="Times New Roman" pitchFamily="18" charset="0"/>
              <a:cs typeface="Times New Roman" pitchFamily="18" charset="0"/>
            </a:rPr>
            <a:t>близько 8,5</a:t>
          </a:r>
          <a:r>
            <a:rPr lang="uk-UA" sz="1600" b="1" i="0" u="none" kern="1200" dirty="0" smtClean="0">
              <a:latin typeface="Times New Roman" pitchFamily="18" charset="0"/>
              <a:cs typeface="Times New Roman" pitchFamily="18" charset="0"/>
            </a:rPr>
            <a:t> тис </a:t>
          </a:r>
          <a:r>
            <a:rPr lang="uk-UA" sz="1600" i="0" u="none" kern="1200" dirty="0" smtClean="0">
              <a:latin typeface="Times New Roman" pitchFamily="18" charset="0"/>
              <a:cs typeface="Times New Roman" pitchFamily="18" charset="0"/>
            </a:rPr>
            <a:t>науково-педагогічних працівників, з яких </a:t>
          </a:r>
          <a:r>
            <a:rPr lang="uk-UA" sz="1600" b="1" i="0" u="none" kern="1200" dirty="0" smtClean="0">
              <a:latin typeface="Times New Roman" pitchFamily="18" charset="0"/>
              <a:cs typeface="Times New Roman" pitchFamily="18" charset="0"/>
            </a:rPr>
            <a:t>66 %</a:t>
          </a:r>
          <a:r>
            <a:rPr lang="uk-UA" sz="1600" i="0" u="none" kern="1200" dirty="0" smtClean="0">
              <a:latin typeface="Times New Roman" pitchFamily="18" charset="0"/>
              <a:cs typeface="Times New Roman" pitchFamily="18" charset="0"/>
            </a:rPr>
            <a:t> - доктори та кандидати наук</a:t>
          </a:r>
          <a:endParaRPr lang="ru-RU" sz="1600" i="0" u="none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i="0" u="none" kern="1200" dirty="0" smtClean="0">
              <a:latin typeface="Times New Roman" pitchFamily="18" charset="0"/>
              <a:cs typeface="Times New Roman" pitchFamily="18" charset="0"/>
            </a:rPr>
            <a:t>понад  </a:t>
          </a:r>
          <a:r>
            <a:rPr lang="uk-UA" sz="1600" b="1" i="0" u="none" kern="1200" dirty="0" smtClean="0">
              <a:latin typeface="Times New Roman" pitchFamily="18" charset="0"/>
              <a:cs typeface="Times New Roman" pitchFamily="18" charset="0"/>
            </a:rPr>
            <a:t>7 тис </a:t>
          </a:r>
          <a:r>
            <a:rPr lang="uk-UA" sz="1600" i="0" u="none" kern="1200" dirty="0" smtClean="0">
              <a:latin typeface="Times New Roman" pitchFamily="18" charset="0"/>
              <a:cs typeface="Times New Roman" pitchFamily="18" charset="0"/>
            </a:rPr>
            <a:t>педагогічних працівників, з яких  </a:t>
          </a:r>
          <a:r>
            <a:rPr lang="uk-UA" sz="1600" b="1" i="0" u="none" kern="1200" dirty="0" smtClean="0">
              <a:latin typeface="Times New Roman" pitchFamily="18" charset="0"/>
              <a:cs typeface="Times New Roman" pitchFamily="18" charset="0"/>
            </a:rPr>
            <a:t>40 % </a:t>
          </a:r>
          <a:r>
            <a:rPr lang="uk-UA" sz="1600" i="0" u="none" kern="1200" dirty="0" smtClean="0">
              <a:latin typeface="Times New Roman" pitchFamily="18" charset="0"/>
              <a:cs typeface="Times New Roman" pitchFamily="18" charset="0"/>
            </a:rPr>
            <a:t>спеціалісти вищої категорії та понад </a:t>
          </a:r>
          <a:r>
            <a:rPr lang="uk-UA" sz="1600" b="1" i="0" u="none" kern="1200" dirty="0" smtClean="0">
              <a:latin typeface="Times New Roman" pitchFamily="18" charset="0"/>
              <a:cs typeface="Times New Roman" pitchFamily="18" charset="0"/>
            </a:rPr>
            <a:t>12% </a:t>
          </a:r>
          <a:r>
            <a:rPr lang="uk-UA" sz="1600" i="0" u="none" kern="1200" dirty="0" smtClean="0">
              <a:latin typeface="Times New Roman" pitchFamily="18" charset="0"/>
              <a:cs typeface="Times New Roman" pitchFamily="18" charset="0"/>
            </a:rPr>
            <a:t>- викладачі-методисти</a:t>
          </a:r>
          <a:endParaRPr lang="ru-RU" sz="1600" i="0" u="none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4934038" y="719787"/>
        <a:ext cx="1313248" cy="5261800"/>
      </dsp:txXfrm>
    </dsp:sp>
    <dsp:sp modelId="{BB5B80C5-EA48-4C1B-8EF0-6253B224B800}">
      <dsp:nvSpPr>
        <dsp:cNvPr id="0" name=""/>
        <dsp:cNvSpPr/>
      </dsp:nvSpPr>
      <dsp:spPr>
        <a:xfrm>
          <a:off x="0" y="2709738"/>
          <a:ext cx="2959762" cy="1281898"/>
        </a:xfrm>
        <a:prstGeom prst="roundRect">
          <a:avLst/>
        </a:prstGeom>
        <a:solidFill>
          <a:schemeClr val="accent4">
            <a:hueOff val="4989986"/>
            <a:satOff val="-27591"/>
            <a:lumOff val="-2353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i="0" u="none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Викладацький склад</a:t>
          </a:r>
          <a:endParaRPr lang="ru-RU" sz="2400" b="1" i="0" u="none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0" y="2709738"/>
        <a:ext cx="2959762" cy="1281898"/>
      </dsp:txXfrm>
    </dsp:sp>
    <dsp:sp modelId="{1984992E-0C4F-486B-9B24-F2B230C136F8}">
      <dsp:nvSpPr>
        <dsp:cNvPr id="0" name=""/>
        <dsp:cNvSpPr/>
      </dsp:nvSpPr>
      <dsp:spPr>
        <a:xfrm rot="5400000">
          <a:off x="4948498" y="2082670"/>
          <a:ext cx="1284328" cy="5261800"/>
        </a:xfrm>
        <a:prstGeom prst="round2SameRect">
          <a:avLst/>
        </a:prstGeom>
        <a:solidFill>
          <a:schemeClr val="accent4">
            <a:tint val="40000"/>
            <a:alpha val="90000"/>
            <a:hueOff val="7701753"/>
            <a:satOff val="-36518"/>
            <a:lumOff val="-1959"/>
            <a:alphaOff val="0"/>
          </a:schemeClr>
        </a:solidFill>
        <a:ln w="19050" cap="flat" cmpd="sng" algn="ctr">
          <a:solidFill>
            <a:schemeClr val="accent4">
              <a:tint val="40000"/>
              <a:alpha val="90000"/>
              <a:hueOff val="7701753"/>
              <a:satOff val="-36518"/>
              <a:lumOff val="-195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b="1" i="0" u="none" kern="1200" dirty="0" smtClean="0">
              <a:latin typeface="Times New Roman" pitchFamily="18" charset="0"/>
              <a:cs typeface="Times New Roman" pitchFamily="18" charset="0"/>
            </a:rPr>
            <a:t>62 спеціальностями ОКР «молодший спеціаліст»; </a:t>
          </a:r>
          <a:endParaRPr lang="ru-RU" sz="1600" i="0" u="none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b="1" i="0" u="none" kern="1200" dirty="0" smtClean="0">
              <a:latin typeface="Times New Roman" pitchFamily="18" charset="0"/>
              <a:cs typeface="Times New Roman" pitchFamily="18" charset="0"/>
            </a:rPr>
            <a:t>38 напрямами підготовки ОКР «бакалавр»; </a:t>
          </a:r>
          <a:endParaRPr lang="uk-UA" sz="1600" b="1" i="0" u="none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b="1" i="0" u="none" kern="1200" dirty="0" smtClean="0">
              <a:latin typeface="Times New Roman" pitchFamily="18" charset="0"/>
              <a:cs typeface="Times New Roman" pitchFamily="18" charset="0"/>
            </a:rPr>
            <a:t>50 спеціальностями ОКР «спеціаліст» </a:t>
          </a:r>
          <a:endParaRPr lang="uk-UA" sz="1600" b="1" i="0" u="none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b="1" i="0" u="none" kern="1200" dirty="0" smtClean="0">
              <a:latin typeface="Times New Roman" pitchFamily="18" charset="0"/>
              <a:cs typeface="Times New Roman" pitchFamily="18" charset="0"/>
            </a:rPr>
            <a:t>63 спеціальностями ОКР «магістр».</a:t>
          </a:r>
          <a:endParaRPr lang="ru-RU" sz="1600" i="0" u="none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4948498" y="2082670"/>
        <a:ext cx="1284328" cy="5261800"/>
      </dsp:txXfrm>
    </dsp:sp>
    <dsp:sp modelId="{DDC04DE3-36A9-44F6-9FC8-E57DB4FF61FA}">
      <dsp:nvSpPr>
        <dsp:cNvPr id="0" name=""/>
        <dsp:cNvSpPr/>
      </dsp:nvSpPr>
      <dsp:spPr>
        <a:xfrm>
          <a:off x="0" y="4072621"/>
          <a:ext cx="2959762" cy="1281898"/>
        </a:xfrm>
        <a:prstGeom prst="roundRect">
          <a:avLst/>
        </a:prstGeom>
        <a:solidFill>
          <a:schemeClr val="accent4">
            <a:hueOff val="7484979"/>
            <a:satOff val="-41387"/>
            <a:lumOff val="-352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i="0" u="none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Підготовка фахівців</a:t>
          </a:r>
          <a:endParaRPr lang="ru-RU" sz="2400" b="1" i="0" u="none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0" y="4072621"/>
        <a:ext cx="2959762" cy="1281898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190188-605A-4C0C-A485-A06596BA6265}" type="datetimeFigureOut">
              <a:rPr lang="ru-RU" smtClean="0"/>
              <a:pPr/>
              <a:t>14.11.2013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22813"/>
            <a:ext cx="5408613" cy="4473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AC448A-2FB6-4F51-9C37-9E0223D395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606040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350D53A-3F44-4F1A-B600-2AE638582B26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endParaRPr lang="es-E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s-E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4D65EF0-0FD6-4244-BD09-9CC2A3864190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D1C28-EB51-490D-BA0A-D075160E27FA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s-ES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E5ECD30A-6D35-43A2-95E4-0D125FEB4F3E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0B8D39B-1B4C-4907-B7A0-3CBC775C2B20}" type="slidenum">
              <a:rPr lang="es-ES" smtClean="0"/>
              <a:pPr/>
              <a:t>‹#›</a:t>
            </a:fld>
            <a:endParaRPr lang="es-E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BE0CF663-F4EA-4C50-B2ED-77005D21CF39}" type="slidenum">
              <a:rPr lang="es-ES" smtClean="0"/>
              <a:pPr/>
              <a:t>‹#›</a:t>
            </a:fld>
            <a:endParaRPr lang="es-ES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endParaRPr lang="es-ES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2D0F1123-8A12-4FA5-8DE9-CA1041B2A48A}" type="slidenum">
              <a:rPr lang="es-ES" smtClean="0"/>
              <a:pPr/>
              <a:t>‹#›</a:t>
            </a:fld>
            <a:endParaRPr lang="es-ES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endParaRPr lang="es-ES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E52567EE-D854-4800-8EED-0BFA289EE055}" type="slidenum">
              <a:rPr lang="es-ES" smtClean="0"/>
              <a:pPr/>
              <a:t>‹#›</a:t>
            </a:fld>
            <a:endParaRPr lang="es-ES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s-ES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9523639-AADC-4EB1-9FCA-78B63A4EBF95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8751046-C5E5-4D1E-A2BE-CB4564041F35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0D7ECF6-D738-49F8-AAE5-8FB916023D21}" type="slidenum">
              <a:rPr lang="es-ES" smtClean="0"/>
              <a:pPr/>
              <a:t>‹#›</a:t>
            </a:fld>
            <a:endParaRPr lang="es-E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endParaRPr lang="es-ES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657E0C9B-42C5-4168-B1A7-6AFC1493F01B}" type="slidenum">
              <a:rPr lang="es-ES" smtClean="0"/>
              <a:pPr/>
              <a:t>‹#›</a:t>
            </a:fld>
            <a:endParaRPr lang="es-ES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s-E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s-E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s-ES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81939536-41B6-41F0-BF81-A7A574454BD0}" type="slidenum">
              <a:rPr lang="es-ES" smtClean="0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3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428728" y="2285992"/>
            <a:ext cx="6477000" cy="1828800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/>
              <a:t>Стан та перспективи розвитку аграрної освіти в Україні</a:t>
            </a:r>
            <a:endParaRPr lang="ru-RU" b="1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uk-UA" b="1" dirty="0" smtClean="0"/>
              <a:t>Кадигроб С.В., </a:t>
            </a:r>
            <a:r>
              <a:rPr lang="uk-UA" dirty="0" smtClean="0"/>
              <a:t>директор Департаменту науково-освітнього забезпечення АПВ та розвитку сільських територій</a:t>
            </a:r>
            <a:endParaRPr lang="ru-RU" dirty="0"/>
          </a:p>
        </p:txBody>
      </p:sp>
      <p:sp>
        <p:nvSpPr>
          <p:cNvPr id="6" name="Подзаголовок 4"/>
          <p:cNvSpPr txBox="1">
            <a:spLocks/>
          </p:cNvSpPr>
          <p:nvPr/>
        </p:nvSpPr>
        <p:spPr>
          <a:xfrm>
            <a:off x="214282" y="428604"/>
            <a:ext cx="8501122" cy="685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r>
              <a:rPr kumimoji="0" lang="uk-UA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Міністерство</a:t>
            </a:r>
            <a:r>
              <a:rPr kumimoji="0" lang="uk-UA" sz="2600" b="0" i="0" u="none" strike="noStrike" kern="120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аграрної політики та продовольства України</a:t>
            </a: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3200" b="1" dirty="0" smtClean="0">
                <a:solidFill>
                  <a:srgbClr val="0C788E"/>
                </a:solidFill>
              </a:rPr>
              <a:t>Навчально-практичні центри Міністерства аграрної політики та продовольства України</a:t>
            </a:r>
            <a:endParaRPr lang="ru-RU" sz="3200" dirty="0">
              <a:solidFill>
                <a:srgbClr val="0C788E"/>
              </a:solidFill>
            </a:endParaRPr>
          </a:p>
        </p:txBody>
      </p:sp>
      <p:pic>
        <p:nvPicPr>
          <p:cNvPr id="4" name="Содержимое 3" descr="1.jpg"/>
          <p:cNvPicPr>
            <a:picLocks noGrp="1"/>
          </p:cNvPicPr>
          <p:nvPr>
            <p:ph sz="quarter" idx="1"/>
          </p:nvPr>
        </p:nvPicPr>
        <p:blipFill>
          <a:blip r:embed="rId2" cstate="print"/>
          <a:srcRect t="8663" b="8358"/>
          <a:stretch>
            <a:fillRect/>
          </a:stretch>
        </p:blipFill>
        <p:spPr>
          <a:xfrm>
            <a:off x="-32" y="1785926"/>
            <a:ext cx="8429683" cy="5043510"/>
          </a:xfrm>
          <a:prstGeom prst="rect">
            <a:avLst/>
          </a:prstGeom>
        </p:spPr>
      </p:pic>
      <p:sp>
        <p:nvSpPr>
          <p:cNvPr id="5" name="Овальная выноска 4"/>
          <p:cNvSpPr/>
          <p:nvPr/>
        </p:nvSpPr>
        <p:spPr>
          <a:xfrm>
            <a:off x="6786578" y="1428736"/>
            <a:ext cx="2143140" cy="1357322"/>
          </a:xfrm>
          <a:prstGeom prst="wedgeEllipseCallout">
            <a:avLst>
              <a:gd name="adj1" fmla="val -96515"/>
              <a:gd name="adj2" fmla="val 6250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 навчально-практичних центрів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Навчально-практичні центри аграрних ВНЗ І-ІІ </a:t>
            </a:r>
            <a:r>
              <a:rPr lang="uk-UA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р.а</a:t>
            </a:r>
            <a:r>
              <a:rPr lang="uk-UA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. (14)</a:t>
            </a:r>
            <a:endParaRPr lang="ru-RU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513801408"/>
              </p:ext>
            </p:extLst>
          </p:nvPr>
        </p:nvGraphicFramePr>
        <p:xfrm>
          <a:off x="457200" y="1600200"/>
          <a:ext cx="8229600" cy="47577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Навчально-практичні центри аграрних ВНЗ ІІІ-І</a:t>
            </a:r>
            <a:r>
              <a:rPr lang="en-US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V</a:t>
            </a:r>
            <a:r>
              <a:rPr lang="uk-UA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uk-UA" sz="3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р.а</a:t>
            </a:r>
            <a:r>
              <a:rPr lang="uk-UA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. (6)</a:t>
            </a:r>
            <a:endParaRPr lang="ru-RU" sz="3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979632797"/>
              </p:ext>
            </p:extLst>
          </p:nvPr>
        </p:nvGraphicFramePr>
        <p:xfrm>
          <a:off x="457200" y="1600200"/>
          <a:ext cx="8229600" cy="50435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2800" b="1" dirty="0">
                <a:solidFill>
                  <a:srgbClr val="0C788E"/>
                </a:solidFill>
                <a:cs typeface="Times New Roman" pitchFamily="18" charset="0"/>
              </a:rPr>
              <a:t>Випуск та працевлаштування студентів ОКР </a:t>
            </a:r>
            <a:r>
              <a:rPr lang="uk-UA" sz="2800" b="1" dirty="0" smtClean="0">
                <a:solidFill>
                  <a:srgbClr val="0C788E"/>
                </a:solidFill>
                <a:cs typeface="Times New Roman" pitchFamily="18" charset="0"/>
              </a:rPr>
              <a:t/>
            </a:r>
            <a:br>
              <a:rPr lang="uk-UA" sz="2800" b="1" dirty="0" smtClean="0">
                <a:solidFill>
                  <a:srgbClr val="0C788E"/>
                </a:solidFill>
                <a:cs typeface="Times New Roman" pitchFamily="18" charset="0"/>
              </a:rPr>
            </a:br>
            <a:r>
              <a:rPr lang="uk-UA" sz="2800" b="1" dirty="0" smtClean="0">
                <a:solidFill>
                  <a:srgbClr val="0C788E"/>
                </a:solidFill>
                <a:cs typeface="Times New Roman" pitchFamily="18" charset="0"/>
              </a:rPr>
              <a:t>«молодший спеціаліст»</a:t>
            </a:r>
            <a:endParaRPr lang="ru-RU" sz="2800" i="1" dirty="0">
              <a:solidFill>
                <a:srgbClr val="0C788E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="" xmlns:p14="http://schemas.microsoft.com/office/powerpoint/2010/main" val="4152353151"/>
              </p:ext>
            </p:extLst>
          </p:nvPr>
        </p:nvGraphicFramePr>
        <p:xfrm>
          <a:off x="179510" y="1600200"/>
          <a:ext cx="8678769" cy="504572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836488"/>
                <a:gridCol w="1101906"/>
                <a:gridCol w="781079"/>
                <a:gridCol w="1239824"/>
                <a:gridCol w="1239824"/>
                <a:gridCol w="1493950"/>
                <a:gridCol w="985698"/>
              </a:tblGrid>
              <a:tr h="110872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dirty="0" smtClean="0"/>
                        <a:t>Напрям підготовки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dirty="0" smtClean="0"/>
                        <a:t>Кількість навчальних закладів</a:t>
                      </a:r>
                      <a:endParaRPr lang="ru-RU" sz="1200" dirty="0" smtClean="0"/>
                    </a:p>
                    <a:p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dirty="0" smtClean="0"/>
                        <a:t>Випуск, осіб</a:t>
                      </a:r>
                      <a:endParaRPr lang="ru-RU" sz="1200" dirty="0" smtClean="0"/>
                    </a:p>
                    <a:p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200" dirty="0" smtClean="0"/>
                        <a:t>Продовжили навчання у ВНЗ </a:t>
                      </a:r>
                    </a:p>
                    <a:p>
                      <a:pPr algn="ctr"/>
                      <a:r>
                        <a:rPr lang="uk-UA" sz="1200" dirty="0" smtClean="0"/>
                        <a:t>ІІІ-І</a:t>
                      </a:r>
                      <a:r>
                        <a:rPr lang="en-US" sz="1200" dirty="0" smtClean="0"/>
                        <a:t>V</a:t>
                      </a:r>
                      <a:r>
                        <a:rPr lang="uk-UA" sz="1200" dirty="0" smtClean="0"/>
                        <a:t>р. акр., осіб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dirty="0" smtClean="0"/>
                        <a:t>Отримали направлення на</a:t>
                      </a:r>
                      <a:r>
                        <a:rPr lang="uk-UA" sz="1200" baseline="0" dirty="0" smtClean="0"/>
                        <a:t> роботу, осіб</a:t>
                      </a:r>
                      <a:endParaRPr lang="ru-RU" sz="1200" dirty="0" smtClean="0"/>
                    </a:p>
                    <a:p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200" dirty="0" smtClean="0"/>
                        <a:t>Отримали підтвердження про </a:t>
                      </a:r>
                      <a:r>
                        <a:rPr lang="uk-UA" sz="1200" dirty="0" err="1" smtClean="0"/>
                        <a:t>працевлаштува-ння</a:t>
                      </a:r>
                      <a:r>
                        <a:rPr lang="uk-UA" sz="1200" dirty="0" smtClean="0"/>
                        <a:t>,</a:t>
                      </a:r>
                      <a:r>
                        <a:rPr lang="uk-UA" sz="1200" baseline="0" dirty="0" smtClean="0"/>
                        <a:t> осіб</a:t>
                      </a:r>
                      <a:endParaRPr lang="ru-RU" sz="1200" dirty="0" smtClean="0"/>
                    </a:p>
                    <a:p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200" baseline="0" dirty="0" err="1" smtClean="0"/>
                        <a:t>Приступи-ли</a:t>
                      </a:r>
                      <a:r>
                        <a:rPr lang="uk-UA" sz="1200" baseline="0" dirty="0" smtClean="0"/>
                        <a:t> до роботи, </a:t>
                      </a:r>
                      <a:r>
                        <a:rPr lang="uk-UA" sz="1200" dirty="0" smtClean="0"/>
                        <a:t>% 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u="none" strike="noStrike" dirty="0" err="1" smtClean="0">
                          <a:effectLst/>
                        </a:rPr>
                        <a:t>Ветеринарна</a:t>
                      </a:r>
                      <a:r>
                        <a:rPr lang="ru-RU" sz="1200" b="1" i="0" u="none" strike="noStrike" dirty="0" smtClean="0">
                          <a:effectLst/>
                        </a:rPr>
                        <a:t> медицина</a:t>
                      </a:r>
                      <a:endParaRPr lang="ru-RU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29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1036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443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815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581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71,2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200" b="1" i="0" dirty="0" smtClean="0"/>
                        <a:t>Виробництво і переробка продукції тваринництва </a:t>
                      </a:r>
                      <a:endParaRPr lang="ru-RU" sz="12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29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703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227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544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462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84,9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200" b="1" i="0" dirty="0" smtClean="0"/>
                        <a:t>Виробництво і переробка продукції рослинництва</a:t>
                      </a:r>
                      <a:endParaRPr lang="ru-RU" sz="12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46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1157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355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929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701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75,4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200" b="1" i="0" dirty="0" smtClean="0"/>
                        <a:t>Монтаж, обслуговування та ремонт електротехнічних установок в АПК  </a:t>
                      </a:r>
                      <a:endParaRPr lang="ru-RU" sz="12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26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1033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269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853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762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89,3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200" b="1" i="0" dirty="0" smtClean="0"/>
                        <a:t>Експлуатація</a:t>
                      </a:r>
                      <a:r>
                        <a:rPr lang="uk-UA" sz="1200" b="1" i="0" baseline="0" dirty="0" smtClean="0"/>
                        <a:t> та ремонт машин і обладнання АПВ</a:t>
                      </a:r>
                      <a:endParaRPr lang="ru-RU" sz="12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39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1963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548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1638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1321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80,6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200" b="1" i="0" dirty="0" smtClean="0"/>
                        <a:t>Організація і технологія ведення фермерського господарства </a:t>
                      </a:r>
                      <a:endParaRPr lang="ru-RU" sz="12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22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270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72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247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207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83,8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8269494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784976" cy="1143000"/>
          </a:xfrm>
        </p:spPr>
        <p:txBody>
          <a:bodyPr>
            <a:normAutofit/>
          </a:bodyPr>
          <a:lstStyle/>
          <a:p>
            <a:pPr algn="ctr"/>
            <a:r>
              <a:rPr lang="uk-UA" sz="2800" b="1" dirty="0" smtClean="0">
                <a:solidFill>
                  <a:srgbClr val="0C788E"/>
                </a:solidFill>
                <a:cs typeface="Times New Roman" pitchFamily="18" charset="0"/>
              </a:rPr>
              <a:t>Випуск та працевлаштування студентів ОКР «бакалавр»</a:t>
            </a:r>
            <a:endParaRPr lang="ru-RU" sz="2800" b="1" dirty="0">
              <a:solidFill>
                <a:srgbClr val="0C788E"/>
              </a:solidFill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="" xmlns:p14="http://schemas.microsoft.com/office/powerpoint/2010/main" val="2443423158"/>
              </p:ext>
            </p:extLst>
          </p:nvPr>
        </p:nvGraphicFramePr>
        <p:xfrm>
          <a:off x="285722" y="1600200"/>
          <a:ext cx="8572557" cy="434908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428758"/>
                <a:gridCol w="1020544"/>
                <a:gridCol w="1224651"/>
                <a:gridCol w="1224651"/>
                <a:gridCol w="1224651"/>
                <a:gridCol w="1224651"/>
                <a:gridCol w="1224651"/>
              </a:tblGrid>
              <a:tr h="1601231"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Напрям підготовки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593" marR="905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Кількість навчальних закладів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593" marR="905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Випуск, осіб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593" marR="90593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dirty="0" smtClean="0"/>
                        <a:t>Продовжили навчання</a:t>
                      </a:r>
                      <a:endParaRPr lang="ru-RU" sz="1400" dirty="0" smtClean="0"/>
                    </a:p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593" marR="905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Отримали направлення на</a:t>
                      </a:r>
                      <a:r>
                        <a:rPr lang="uk-UA" sz="1400" baseline="0" dirty="0" smtClean="0"/>
                        <a:t> роботу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593" marR="905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Отримали підтвердження про працевлаштування 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593" marR="905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Приступили до роботи, %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593" marR="90593"/>
                </a:tc>
              </a:tr>
              <a:tr h="45849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u="none" strike="noStrike" dirty="0" err="1">
                          <a:effectLst/>
                        </a:rPr>
                        <a:t>Ветеринарна</a:t>
                      </a:r>
                      <a:r>
                        <a:rPr lang="ru-RU" sz="1200" b="1" u="none" strike="noStrike" dirty="0">
                          <a:effectLst/>
                        </a:rPr>
                        <a:t> медицина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437" marR="9437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12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593" marR="905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525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593" marR="905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330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593" marR="905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167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593" marR="905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145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593" marR="905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86,8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593" marR="90593"/>
                </a:tc>
              </a:tr>
              <a:tr h="112877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u="none" strike="noStrike">
                          <a:effectLst/>
                        </a:rPr>
                        <a:t>Технології виробництва  і переробки продукції тваринництва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437" marR="9437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14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593" marR="905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1050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593" marR="905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773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593" marR="905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73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593" marR="905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4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593" marR="905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5,5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593" marR="90593"/>
                </a:tc>
              </a:tr>
              <a:tr h="45306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u="none" strike="noStrike">
                          <a:effectLst/>
                        </a:rPr>
                        <a:t>Агрономія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437" marR="9437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17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593" marR="905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1161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593" marR="905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881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593" marR="905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179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593" marR="905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145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593" marR="905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81,0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593" marR="90593"/>
                </a:tc>
              </a:tr>
              <a:tr h="70752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u="none" strike="noStrike" dirty="0" err="1">
                          <a:effectLst/>
                        </a:rPr>
                        <a:t>Енергетика</a:t>
                      </a:r>
                      <a:r>
                        <a:rPr lang="ru-RU" sz="1200" b="1" u="none" strike="noStrike" dirty="0">
                          <a:effectLst/>
                        </a:rPr>
                        <a:t> та </a:t>
                      </a:r>
                      <a:r>
                        <a:rPr lang="ru-RU" sz="1200" b="1" u="none" strike="noStrike" dirty="0" err="1">
                          <a:effectLst/>
                        </a:rPr>
                        <a:t>електротехнічні</a:t>
                      </a:r>
                      <a:r>
                        <a:rPr lang="ru-RU" sz="1200" b="1" u="none" strike="noStrike" dirty="0">
                          <a:effectLst/>
                        </a:rPr>
                        <a:t> </a:t>
                      </a:r>
                      <a:r>
                        <a:rPr lang="ru-RU" sz="1200" b="1" u="none" strike="noStrike" dirty="0" err="1">
                          <a:effectLst/>
                        </a:rPr>
                        <a:t>системи</a:t>
                      </a:r>
                      <a:r>
                        <a:rPr lang="ru-RU" sz="1200" b="1" u="none" strike="noStrike" dirty="0">
                          <a:effectLst/>
                        </a:rPr>
                        <a:t> в АПК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437" marR="9437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10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593" marR="905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371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593" marR="90593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dirty="0" smtClean="0"/>
                        <a:t>125</a:t>
                      </a:r>
                      <a:endParaRPr lang="ru-RU" sz="1600" dirty="0" smtClean="0"/>
                    </a:p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593" marR="905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57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593" marR="905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294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593" marR="905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593" marR="90593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230595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480862" y="674085"/>
            <a:ext cx="8156986" cy="1152127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spcBef>
                <a:spcPts val="400"/>
              </a:spcBef>
            </a:pPr>
            <a:endParaRPr lang="en-US" sz="1400" dirty="0" smtClean="0">
              <a:latin typeface="+mj-lt"/>
            </a:endParaRPr>
          </a:p>
          <a:p>
            <a:pPr marL="285750" indent="-285750">
              <a:spcBef>
                <a:spcPts val="400"/>
              </a:spcBef>
              <a:buClr>
                <a:schemeClr val="tx2"/>
              </a:buClr>
              <a:buFont typeface="Wingdings" pitchFamily="2" charset="2"/>
              <a:buChar char="Ø"/>
            </a:pPr>
            <a:r>
              <a:rPr lang="uk-UA" sz="1400" dirty="0" smtClean="0">
                <a:latin typeface="+mj-lt"/>
              </a:rPr>
              <a:t>Галузь знань за якою здійснюється підготовка відповідних фахівців – </a:t>
            </a:r>
            <a:r>
              <a:rPr lang="uk-UA" sz="1400" b="1" dirty="0" smtClean="0">
                <a:latin typeface="+mj-lt"/>
              </a:rPr>
              <a:t>Ветеринарія</a:t>
            </a:r>
          </a:p>
          <a:p>
            <a:pPr marL="285750" indent="-285750">
              <a:spcBef>
                <a:spcPts val="400"/>
              </a:spcBef>
              <a:buClr>
                <a:schemeClr val="tx2"/>
              </a:buClr>
              <a:buFont typeface="Wingdings" pitchFamily="2" charset="2"/>
              <a:buChar char="Ø"/>
            </a:pPr>
            <a:r>
              <a:rPr lang="uk-UA" sz="1400" dirty="0" smtClean="0">
                <a:latin typeface="+mj-lt"/>
              </a:rPr>
              <a:t>Здійснюють підготовка </a:t>
            </a:r>
            <a:r>
              <a:rPr lang="ru-RU" sz="1400" dirty="0" smtClean="0">
                <a:latin typeface="+mj-lt"/>
              </a:rPr>
              <a:t>у </a:t>
            </a:r>
            <a:r>
              <a:rPr lang="ru-RU" sz="1400" b="1" dirty="0">
                <a:latin typeface="+mj-lt"/>
              </a:rPr>
              <a:t>10</a:t>
            </a:r>
            <a:r>
              <a:rPr lang="ru-RU" sz="1400" dirty="0">
                <a:latin typeface="+mj-lt"/>
              </a:rPr>
              <a:t> ВНЗ ІІІ-І</a:t>
            </a:r>
            <a:r>
              <a:rPr lang="en-US" sz="1400" dirty="0">
                <a:latin typeface="+mj-lt"/>
              </a:rPr>
              <a:t>V </a:t>
            </a:r>
            <a:r>
              <a:rPr lang="ru-RU" sz="1400" dirty="0" err="1">
                <a:latin typeface="+mj-lt"/>
              </a:rPr>
              <a:t>рівнів</a:t>
            </a:r>
            <a:r>
              <a:rPr lang="ru-RU" sz="1400" dirty="0">
                <a:latin typeface="+mj-lt"/>
              </a:rPr>
              <a:t> </a:t>
            </a:r>
            <a:r>
              <a:rPr lang="ru-RU" sz="1400" dirty="0" err="1">
                <a:latin typeface="+mj-lt"/>
              </a:rPr>
              <a:t>акредитації</a:t>
            </a:r>
            <a:r>
              <a:rPr lang="ru-RU" sz="1400" dirty="0">
                <a:latin typeface="+mj-lt"/>
              </a:rPr>
              <a:t>, </a:t>
            </a:r>
            <a:r>
              <a:rPr lang="ru-RU" sz="1400" b="1" dirty="0">
                <a:latin typeface="+mj-lt"/>
              </a:rPr>
              <a:t>26 </a:t>
            </a:r>
            <a:r>
              <a:rPr lang="ru-RU" sz="1400" dirty="0">
                <a:latin typeface="+mj-lt"/>
              </a:rPr>
              <a:t>ВНЗ І-ІІ </a:t>
            </a:r>
            <a:r>
              <a:rPr lang="ru-RU" sz="1400" dirty="0" err="1">
                <a:latin typeface="+mj-lt"/>
              </a:rPr>
              <a:t>рівнів</a:t>
            </a:r>
            <a:r>
              <a:rPr lang="ru-RU" sz="1400" dirty="0">
                <a:latin typeface="+mj-lt"/>
              </a:rPr>
              <a:t> </a:t>
            </a:r>
            <a:r>
              <a:rPr lang="ru-RU" sz="1400" dirty="0" err="1">
                <a:latin typeface="+mj-lt"/>
              </a:rPr>
              <a:t>акредитації</a:t>
            </a:r>
            <a:endParaRPr lang="ru-RU" sz="1400" dirty="0">
              <a:latin typeface="+mj-lt"/>
            </a:endParaRPr>
          </a:p>
          <a:p>
            <a:pPr marL="285750" indent="-285750">
              <a:spcBef>
                <a:spcPts val="400"/>
              </a:spcBef>
              <a:buClr>
                <a:schemeClr val="tx2"/>
              </a:buClr>
              <a:buFont typeface="Wingdings" pitchFamily="2" charset="2"/>
              <a:buChar char="Ø"/>
            </a:pPr>
            <a:r>
              <a:rPr lang="ru-RU" sz="1400" dirty="0" err="1" smtClean="0">
                <a:latin typeface="+mj-lt"/>
              </a:rPr>
              <a:t>Загальний</a:t>
            </a:r>
            <a:r>
              <a:rPr lang="ru-RU" sz="1400" dirty="0" smtClean="0">
                <a:latin typeface="+mj-lt"/>
              </a:rPr>
              <a:t> </a:t>
            </a:r>
            <a:r>
              <a:rPr lang="ru-RU" sz="1400" dirty="0">
                <a:latin typeface="+mj-lt"/>
              </a:rPr>
              <a:t>контингент – </a:t>
            </a:r>
            <a:r>
              <a:rPr lang="ru-RU" sz="1400" b="1" dirty="0">
                <a:latin typeface="+mj-lt"/>
              </a:rPr>
              <a:t>14,7 тис. </a:t>
            </a:r>
            <a:r>
              <a:rPr lang="ru-RU" sz="1400" b="1" dirty="0" err="1">
                <a:latin typeface="+mj-lt"/>
              </a:rPr>
              <a:t>осіб</a:t>
            </a:r>
            <a:r>
              <a:rPr lang="ru-RU" sz="1400" b="1" dirty="0">
                <a:latin typeface="+mj-lt"/>
              </a:rPr>
              <a:t>, </a:t>
            </a:r>
            <a:r>
              <a:rPr lang="ru-RU" sz="1400" dirty="0">
                <a:latin typeface="+mj-lt"/>
              </a:rPr>
              <a:t>в т. ч. за </a:t>
            </a:r>
            <a:r>
              <a:rPr lang="ru-RU" sz="1400" dirty="0" err="1">
                <a:latin typeface="+mj-lt"/>
              </a:rPr>
              <a:t>державним</a:t>
            </a:r>
            <a:r>
              <a:rPr lang="ru-RU" sz="1400" dirty="0">
                <a:latin typeface="+mj-lt"/>
              </a:rPr>
              <a:t> </a:t>
            </a:r>
            <a:r>
              <a:rPr lang="ru-RU" sz="1400" dirty="0" err="1">
                <a:latin typeface="+mj-lt"/>
              </a:rPr>
              <a:t>замовленням</a:t>
            </a:r>
            <a:r>
              <a:rPr lang="ru-RU" sz="1400" dirty="0">
                <a:latin typeface="+mj-lt"/>
              </a:rPr>
              <a:t> – </a:t>
            </a:r>
            <a:r>
              <a:rPr lang="ru-RU" sz="1400" b="1" dirty="0">
                <a:latin typeface="+mj-lt"/>
              </a:rPr>
              <a:t>12,7 </a:t>
            </a:r>
            <a:r>
              <a:rPr lang="ru-RU" sz="1400" b="1" dirty="0" smtClean="0">
                <a:latin typeface="+mj-lt"/>
              </a:rPr>
              <a:t>тис. </a:t>
            </a:r>
            <a:r>
              <a:rPr lang="ru-RU" sz="1400" b="1" dirty="0" err="1" smtClean="0">
                <a:latin typeface="+mj-lt"/>
              </a:rPr>
              <a:t>осіб</a:t>
            </a:r>
            <a:r>
              <a:rPr lang="ru-RU" sz="1400" b="1" dirty="0" smtClean="0">
                <a:latin typeface="+mj-lt"/>
              </a:rPr>
              <a:t> </a:t>
            </a:r>
            <a:r>
              <a:rPr lang="ru-RU" sz="1400" dirty="0">
                <a:latin typeface="+mj-lt"/>
              </a:rPr>
              <a:t>(86 </a:t>
            </a:r>
            <a:r>
              <a:rPr lang="ru-RU" sz="1400" dirty="0" smtClean="0">
                <a:latin typeface="+mj-lt"/>
              </a:rPr>
              <a:t>%)</a:t>
            </a:r>
            <a:endParaRPr lang="ru-RU" sz="1400" dirty="0">
              <a:latin typeface="+mj-lt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80862" y="458060"/>
            <a:ext cx="8156986" cy="432049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Назва ЦОВВ: </a:t>
            </a:r>
            <a:r>
              <a:rPr lang="uk-UA" b="1" dirty="0" smtClean="0"/>
              <a:t>Державна ветеринарна та </a:t>
            </a:r>
            <a:r>
              <a:rPr lang="uk-UA" b="1" dirty="0" err="1" smtClean="0"/>
              <a:t>фітосанітарна</a:t>
            </a:r>
            <a:r>
              <a:rPr lang="uk-UA" b="1" dirty="0" smtClean="0"/>
              <a:t> служба України</a:t>
            </a:r>
            <a:endParaRPr lang="uk-UA" b="1" dirty="0"/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08215013"/>
              </p:ext>
            </p:extLst>
          </p:nvPr>
        </p:nvGraphicFramePr>
        <p:xfrm>
          <a:off x="571472" y="4643446"/>
          <a:ext cx="8167669" cy="1857389"/>
        </p:xfrm>
        <a:graphic>
          <a:graphicData uri="http://schemas.openxmlformats.org/drawingml/2006/table">
            <a:tbl>
              <a:tblPr firstRow="1" firstCol="1" bandRow="1">
                <a:tableStyleId>{35758FB7-9AC5-4552-8A53-C91805E547FA}</a:tableStyleId>
              </a:tblPr>
              <a:tblGrid>
                <a:gridCol w="4587006"/>
                <a:gridCol w="1047999"/>
                <a:gridCol w="1222665"/>
                <a:gridCol w="1309999"/>
              </a:tblGrid>
              <a:tr h="339994"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effectLst/>
                        </a:rPr>
                        <a:t>Сфери</a:t>
                      </a:r>
                      <a:r>
                        <a:rPr lang="ru-RU" sz="1400" dirty="0" smtClean="0">
                          <a:effectLst/>
                        </a:rPr>
                        <a:t> </a:t>
                      </a:r>
                      <a:r>
                        <a:rPr lang="ru-RU" sz="1400" dirty="0" err="1" smtClean="0">
                          <a:effectLst/>
                        </a:rPr>
                        <a:t>працевлаштування</a:t>
                      </a:r>
                      <a:r>
                        <a:rPr lang="ru-RU" sz="1400" dirty="0" smtClean="0">
                          <a:effectLst/>
                        </a:rPr>
                        <a:t> </a:t>
                      </a:r>
                      <a:r>
                        <a:rPr lang="ru-RU" sz="1400" dirty="0" err="1" smtClean="0">
                          <a:effectLst/>
                        </a:rPr>
                        <a:t>випускників</a:t>
                      </a:r>
                      <a:r>
                        <a:rPr lang="ru-RU" sz="1400" dirty="0" smtClean="0">
                          <a:effectLst/>
                        </a:rPr>
                        <a:t> 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Бакалавр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Спеціаліст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Магістр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518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       - </a:t>
                      </a:r>
                      <a:r>
                        <a:rPr lang="ru-RU" sz="1400" dirty="0">
                          <a:effectLst/>
                        </a:rPr>
                        <a:t>в </a:t>
                      </a:r>
                      <a:r>
                        <a:rPr lang="ru-RU" sz="1400" dirty="0" err="1">
                          <a:effectLst/>
                        </a:rPr>
                        <a:t>сільськогосподарські</a:t>
                      </a:r>
                      <a:r>
                        <a:rPr lang="ru-RU" sz="1400" dirty="0">
                          <a:effectLst/>
                        </a:rPr>
                        <a:t> </a:t>
                      </a:r>
                      <a:r>
                        <a:rPr lang="ru-RU" sz="1400" dirty="0" err="1">
                          <a:effectLst/>
                        </a:rPr>
                        <a:t>підприємства</a:t>
                      </a:r>
                      <a:r>
                        <a:rPr lang="ru-RU" sz="1400" dirty="0">
                          <a:effectLst/>
                        </a:rPr>
                        <a:t> 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70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245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89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581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       </a:t>
                      </a:r>
                      <a:r>
                        <a:rPr lang="ru-RU" sz="1400" dirty="0">
                          <a:effectLst/>
                        </a:rPr>
                        <a:t>- в </a:t>
                      </a:r>
                      <a:r>
                        <a:rPr lang="ru-RU" sz="1400" dirty="0" err="1">
                          <a:effectLst/>
                        </a:rPr>
                        <a:t>державні</a:t>
                      </a:r>
                      <a:r>
                        <a:rPr lang="ru-RU" sz="1400" dirty="0">
                          <a:effectLst/>
                        </a:rPr>
                        <a:t> </a:t>
                      </a:r>
                      <a:r>
                        <a:rPr lang="ru-RU" sz="1400" dirty="0" err="1">
                          <a:effectLst/>
                        </a:rPr>
                        <a:t>заклади</a:t>
                      </a:r>
                      <a:r>
                        <a:rPr lang="ru-RU" sz="1400" dirty="0">
                          <a:effectLst/>
                        </a:rPr>
                        <a:t>, установи та </a:t>
                      </a:r>
                      <a:r>
                        <a:rPr lang="ru-RU" sz="1400" dirty="0" err="1">
                          <a:effectLst/>
                        </a:rPr>
                        <a:t>організації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39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315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74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518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       </a:t>
                      </a:r>
                      <a:r>
                        <a:rPr lang="ru-RU" sz="1400" dirty="0">
                          <a:effectLst/>
                        </a:rPr>
                        <a:t>- </a:t>
                      </a:r>
                      <a:r>
                        <a:rPr lang="ru-RU" sz="1400" dirty="0" err="1">
                          <a:effectLst/>
                        </a:rPr>
                        <a:t>власна</a:t>
                      </a:r>
                      <a:r>
                        <a:rPr lang="ru-RU" sz="1400" dirty="0">
                          <a:effectLst/>
                        </a:rPr>
                        <a:t> справа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22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44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518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      - </a:t>
                      </a:r>
                      <a:r>
                        <a:rPr lang="ru-RU" sz="1400" dirty="0" err="1">
                          <a:effectLst/>
                        </a:rPr>
                        <a:t>науково-дослідницькі</a:t>
                      </a:r>
                      <a:r>
                        <a:rPr lang="ru-RU" sz="1400" dirty="0">
                          <a:effectLst/>
                        </a:rPr>
                        <a:t> установи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17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518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      - </a:t>
                      </a:r>
                      <a:r>
                        <a:rPr lang="ru-RU" sz="1400" dirty="0" err="1">
                          <a:effectLst/>
                        </a:rPr>
                        <a:t>структури</a:t>
                      </a:r>
                      <a:r>
                        <a:rPr lang="ru-RU" sz="1400" dirty="0">
                          <a:effectLst/>
                        </a:rPr>
                        <a:t> </a:t>
                      </a:r>
                      <a:r>
                        <a:rPr lang="ru-RU" sz="1400" dirty="0" err="1">
                          <a:effectLst/>
                        </a:rPr>
                        <a:t>обслуговуючі</a:t>
                      </a:r>
                      <a:r>
                        <a:rPr lang="ru-RU" sz="1400" dirty="0">
                          <a:effectLst/>
                        </a:rPr>
                        <a:t> </a:t>
                      </a:r>
                      <a:r>
                        <a:rPr lang="ru-RU" sz="1400" dirty="0" err="1">
                          <a:effectLst/>
                        </a:rPr>
                        <a:t>аграрний</a:t>
                      </a:r>
                      <a:r>
                        <a:rPr lang="ru-RU" sz="1400" dirty="0">
                          <a:effectLst/>
                        </a:rPr>
                        <a:t> </a:t>
                      </a:r>
                      <a:r>
                        <a:rPr lang="ru-RU" sz="1400" dirty="0" err="1">
                          <a:effectLst/>
                        </a:rPr>
                        <a:t>бізнес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14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106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40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518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      - </a:t>
                      </a:r>
                      <a:r>
                        <a:rPr lang="ru-RU" sz="1400" dirty="0" err="1">
                          <a:effectLst/>
                        </a:rPr>
                        <a:t>інші</a:t>
                      </a:r>
                      <a:r>
                        <a:rPr lang="ru-RU" sz="1400" dirty="0">
                          <a:effectLst/>
                        </a:rPr>
                        <a:t> </a:t>
                      </a:r>
                      <a:r>
                        <a:rPr lang="ru-RU" sz="1400" dirty="0" err="1">
                          <a:effectLst/>
                        </a:rPr>
                        <a:t>структури</a:t>
                      </a:r>
                      <a:r>
                        <a:rPr lang="ru-RU" sz="1400" dirty="0">
                          <a:effectLst/>
                        </a:rPr>
                        <a:t> (не за </a:t>
                      </a:r>
                      <a:r>
                        <a:rPr lang="ru-RU" sz="1400" dirty="0" err="1">
                          <a:effectLst/>
                        </a:rPr>
                        <a:t>фахом</a:t>
                      </a:r>
                      <a:r>
                        <a:rPr lang="ru-RU" sz="1400" dirty="0">
                          <a:effectLst/>
                        </a:rPr>
                        <a:t>)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12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7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15" name="Скругленный прямоугольник 14"/>
          <p:cNvSpPr/>
          <p:nvPr/>
        </p:nvSpPr>
        <p:spPr>
          <a:xfrm>
            <a:off x="571472" y="2066548"/>
            <a:ext cx="3456384" cy="64807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err="1">
                <a:solidFill>
                  <a:schemeClr val="tx1"/>
                </a:solidFill>
                <a:latin typeface="+mj-lt"/>
              </a:rPr>
              <a:t>Підготовка</a:t>
            </a:r>
            <a:r>
              <a:rPr lang="ru-RU" sz="1400" b="1" dirty="0">
                <a:solidFill>
                  <a:schemeClr val="tx1"/>
                </a:solidFill>
                <a:latin typeface="+mj-lt"/>
              </a:rPr>
              <a:t> </a:t>
            </a:r>
            <a:r>
              <a:rPr lang="ru-RU" sz="1400" b="1" dirty="0" err="1">
                <a:solidFill>
                  <a:schemeClr val="tx1"/>
                </a:solidFill>
                <a:latin typeface="+mj-lt"/>
              </a:rPr>
              <a:t>фахівців</a:t>
            </a:r>
            <a:r>
              <a:rPr lang="ru-RU" sz="1400" b="1" dirty="0">
                <a:solidFill>
                  <a:schemeClr val="tx1"/>
                </a:solidFill>
                <a:latin typeface="+mj-lt"/>
              </a:rPr>
              <a:t> (</a:t>
            </a:r>
            <a:r>
              <a:rPr lang="ru-RU" sz="1400" b="1" dirty="0" err="1">
                <a:solidFill>
                  <a:schemeClr val="tx1"/>
                </a:solidFill>
                <a:latin typeface="+mj-lt"/>
              </a:rPr>
              <a:t>прийом</a:t>
            </a:r>
            <a:r>
              <a:rPr lang="ru-RU" sz="1400" b="1" dirty="0">
                <a:solidFill>
                  <a:schemeClr val="tx1"/>
                </a:solidFill>
                <a:latin typeface="+mj-lt"/>
              </a:rPr>
              <a:t>) </a:t>
            </a:r>
            <a:endParaRPr lang="en-US" sz="1400" b="1" dirty="0" smtClean="0">
              <a:solidFill>
                <a:schemeClr val="tx1"/>
              </a:solidFill>
              <a:latin typeface="+mj-lt"/>
            </a:endParaRP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+mj-lt"/>
              </a:rPr>
              <a:t>за </a:t>
            </a:r>
            <a:r>
              <a:rPr lang="ru-RU" sz="1400" b="1" dirty="0" err="1">
                <a:solidFill>
                  <a:schemeClr val="tx1"/>
                </a:solidFill>
                <a:latin typeface="+mj-lt"/>
              </a:rPr>
              <a:t>державним</a:t>
            </a:r>
            <a:r>
              <a:rPr lang="ru-RU" sz="1400" b="1" dirty="0">
                <a:solidFill>
                  <a:schemeClr val="tx1"/>
                </a:solidFill>
                <a:latin typeface="+mj-lt"/>
              </a:rPr>
              <a:t> </a:t>
            </a:r>
            <a:r>
              <a:rPr lang="ru-RU" sz="1400" b="1" dirty="0" err="1">
                <a:solidFill>
                  <a:schemeClr val="tx1"/>
                </a:solidFill>
                <a:latin typeface="+mj-lt"/>
              </a:rPr>
              <a:t>замовленням</a:t>
            </a:r>
            <a:r>
              <a:rPr lang="ru-RU" sz="1400" b="1" dirty="0">
                <a:solidFill>
                  <a:schemeClr val="tx1"/>
                </a:solidFill>
                <a:latin typeface="+mj-lt"/>
              </a:rPr>
              <a:t> за: 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261248" y="2000240"/>
            <a:ext cx="4268554" cy="64807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err="1">
                <a:solidFill>
                  <a:schemeClr val="tx1"/>
                </a:solidFill>
                <a:latin typeface="+mj-lt"/>
              </a:rPr>
              <a:t>Випуск</a:t>
            </a:r>
            <a:r>
              <a:rPr lang="ru-RU" sz="1400" b="1" dirty="0">
                <a:solidFill>
                  <a:schemeClr val="tx1"/>
                </a:solidFill>
                <a:latin typeface="+mj-lt"/>
              </a:rPr>
              <a:t> та </a:t>
            </a:r>
            <a:r>
              <a:rPr lang="ru-RU" sz="1400" b="1" dirty="0" err="1">
                <a:solidFill>
                  <a:schemeClr val="tx1"/>
                </a:solidFill>
                <a:latin typeface="+mj-lt"/>
              </a:rPr>
              <a:t>працевлаштування</a:t>
            </a:r>
            <a:r>
              <a:rPr lang="ru-RU" sz="1400" b="1" dirty="0">
                <a:solidFill>
                  <a:schemeClr val="tx1"/>
                </a:solidFill>
                <a:latin typeface="+mj-lt"/>
              </a:rPr>
              <a:t> </a:t>
            </a:r>
            <a:r>
              <a:rPr lang="ru-RU" sz="1400" b="1" dirty="0" err="1" smtClean="0">
                <a:solidFill>
                  <a:schemeClr val="tx1"/>
                </a:solidFill>
                <a:latin typeface="+mj-lt"/>
              </a:rPr>
              <a:t>фахівців</a:t>
            </a:r>
            <a:r>
              <a:rPr lang="ru-RU" sz="1400" b="1" dirty="0" smtClean="0">
                <a:solidFill>
                  <a:schemeClr val="tx1"/>
                </a:solidFill>
                <a:latin typeface="+mj-lt"/>
              </a:rPr>
              <a:t>: </a:t>
            </a:r>
            <a:endParaRPr lang="ru-RU" sz="1400" b="1" dirty="0">
              <a:solidFill>
                <a:schemeClr val="tx1"/>
              </a:solidFill>
              <a:latin typeface="+mj-lt"/>
            </a:endParaRPr>
          </a:p>
        </p:txBody>
      </p:sp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="" xmlns:p14="http://schemas.microsoft.com/office/powerpoint/2010/main" val="1477536500"/>
              </p:ext>
            </p:extLst>
          </p:nvPr>
        </p:nvGraphicFramePr>
        <p:xfrm>
          <a:off x="4286248" y="2285992"/>
          <a:ext cx="4268554" cy="22768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9" name="Диаграмма 18"/>
          <p:cNvGraphicFramePr/>
          <p:nvPr>
            <p:extLst>
              <p:ext uri="{D42A27DB-BD31-4B8C-83A1-F6EECF244321}">
                <p14:modId xmlns="" xmlns:p14="http://schemas.microsoft.com/office/powerpoint/2010/main" val="1078881489"/>
              </p:ext>
            </p:extLst>
          </p:nvPr>
        </p:nvGraphicFramePr>
        <p:xfrm>
          <a:off x="642910" y="2428868"/>
          <a:ext cx="3348338" cy="22768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2489272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611560" y="1052737"/>
            <a:ext cx="8156986" cy="1296143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spcBef>
                <a:spcPts val="400"/>
              </a:spcBef>
            </a:pPr>
            <a:endParaRPr lang="en-US" sz="1400" dirty="0" smtClean="0">
              <a:latin typeface="+mj-lt"/>
            </a:endParaRPr>
          </a:p>
          <a:p>
            <a:pPr marL="285750" indent="-285750">
              <a:spcBef>
                <a:spcPts val="400"/>
              </a:spcBef>
              <a:buClr>
                <a:schemeClr val="tx2"/>
              </a:buClr>
              <a:buFont typeface="Wingdings" pitchFamily="2" charset="2"/>
              <a:buChar char="Ø"/>
            </a:pPr>
            <a:r>
              <a:rPr lang="uk-UA" sz="1400" dirty="0" smtClean="0">
                <a:latin typeface="+mj-lt"/>
              </a:rPr>
              <a:t>Галузь знань за якою здійснюється підготовка відповідних фахівців – </a:t>
            </a:r>
            <a:r>
              <a:rPr lang="uk-UA" sz="1400" b="1" dirty="0">
                <a:latin typeface="+mj-lt"/>
              </a:rPr>
              <a:t>Рибне господарство та </a:t>
            </a:r>
            <a:r>
              <a:rPr lang="uk-UA" sz="1400" b="1" dirty="0" smtClean="0">
                <a:latin typeface="+mj-lt"/>
              </a:rPr>
              <a:t>аквакультура</a:t>
            </a:r>
          </a:p>
          <a:p>
            <a:pPr marL="285750" indent="-285750">
              <a:spcBef>
                <a:spcPts val="400"/>
              </a:spcBef>
              <a:buClr>
                <a:schemeClr val="tx2"/>
              </a:buClr>
              <a:buFont typeface="Wingdings" pitchFamily="2" charset="2"/>
              <a:buChar char="Ø"/>
            </a:pPr>
            <a:r>
              <a:rPr lang="uk-UA" sz="1400" dirty="0" smtClean="0">
                <a:latin typeface="+mj-lt"/>
              </a:rPr>
              <a:t>Здійснюють підготовка </a:t>
            </a:r>
            <a:r>
              <a:rPr lang="ru-RU" sz="1400" dirty="0" smtClean="0">
                <a:latin typeface="+mj-lt"/>
              </a:rPr>
              <a:t>у </a:t>
            </a:r>
            <a:r>
              <a:rPr lang="ru-RU" sz="1400" b="1" dirty="0" smtClean="0">
                <a:latin typeface="+mj-lt"/>
              </a:rPr>
              <a:t>6 </a:t>
            </a:r>
            <a:r>
              <a:rPr lang="ru-RU" sz="1400" dirty="0" smtClean="0">
                <a:latin typeface="+mj-lt"/>
              </a:rPr>
              <a:t>ВНЗ </a:t>
            </a:r>
            <a:r>
              <a:rPr lang="ru-RU" sz="1400" dirty="0">
                <a:latin typeface="+mj-lt"/>
              </a:rPr>
              <a:t>ІІІ-І</a:t>
            </a:r>
            <a:r>
              <a:rPr lang="en-US" sz="1400" dirty="0">
                <a:latin typeface="+mj-lt"/>
              </a:rPr>
              <a:t>V </a:t>
            </a:r>
            <a:r>
              <a:rPr lang="ru-RU" sz="1400" dirty="0" err="1">
                <a:latin typeface="+mj-lt"/>
              </a:rPr>
              <a:t>рівнів</a:t>
            </a:r>
            <a:r>
              <a:rPr lang="ru-RU" sz="1400" dirty="0">
                <a:latin typeface="+mj-lt"/>
              </a:rPr>
              <a:t> </a:t>
            </a:r>
            <a:r>
              <a:rPr lang="ru-RU" sz="1400" dirty="0" err="1">
                <a:latin typeface="+mj-lt"/>
              </a:rPr>
              <a:t>акредитації</a:t>
            </a:r>
            <a:r>
              <a:rPr lang="ru-RU" sz="1400" dirty="0">
                <a:latin typeface="+mj-lt"/>
              </a:rPr>
              <a:t>, </a:t>
            </a:r>
            <a:r>
              <a:rPr lang="ru-RU" sz="1400" b="1" dirty="0" smtClean="0">
                <a:latin typeface="+mj-lt"/>
              </a:rPr>
              <a:t>3 </a:t>
            </a:r>
            <a:r>
              <a:rPr lang="ru-RU" sz="1400" dirty="0">
                <a:latin typeface="+mj-lt"/>
              </a:rPr>
              <a:t>ВНЗ І-ІІ </a:t>
            </a:r>
            <a:r>
              <a:rPr lang="ru-RU" sz="1400" dirty="0" err="1">
                <a:latin typeface="+mj-lt"/>
              </a:rPr>
              <a:t>рівнів</a:t>
            </a:r>
            <a:r>
              <a:rPr lang="ru-RU" sz="1400" dirty="0">
                <a:latin typeface="+mj-lt"/>
              </a:rPr>
              <a:t> </a:t>
            </a:r>
            <a:r>
              <a:rPr lang="ru-RU" sz="1400" dirty="0" err="1">
                <a:latin typeface="+mj-lt"/>
              </a:rPr>
              <a:t>акредитації</a:t>
            </a:r>
            <a:endParaRPr lang="ru-RU" sz="1400" dirty="0">
              <a:latin typeface="+mj-lt"/>
            </a:endParaRPr>
          </a:p>
          <a:p>
            <a:pPr marL="285750" indent="-285750">
              <a:spcBef>
                <a:spcPts val="400"/>
              </a:spcBef>
              <a:buClr>
                <a:schemeClr val="tx2"/>
              </a:buClr>
              <a:buFont typeface="Wingdings" pitchFamily="2" charset="2"/>
              <a:buChar char="Ø"/>
            </a:pPr>
            <a:r>
              <a:rPr lang="ru-RU" sz="1400" dirty="0" err="1" smtClean="0">
                <a:latin typeface="+mj-lt"/>
              </a:rPr>
              <a:t>Загальний</a:t>
            </a:r>
            <a:r>
              <a:rPr lang="ru-RU" sz="1400" dirty="0" smtClean="0">
                <a:latin typeface="+mj-lt"/>
              </a:rPr>
              <a:t> </a:t>
            </a:r>
            <a:r>
              <a:rPr lang="ru-RU" sz="1400" dirty="0">
                <a:latin typeface="+mj-lt"/>
              </a:rPr>
              <a:t>контингент – </a:t>
            </a:r>
            <a:r>
              <a:rPr lang="ru-RU" sz="1400" b="1" dirty="0" smtClean="0">
                <a:latin typeface="+mj-lt"/>
              </a:rPr>
              <a:t>7,7 </a:t>
            </a:r>
            <a:r>
              <a:rPr lang="ru-RU" sz="1400" b="1" dirty="0">
                <a:latin typeface="+mj-lt"/>
              </a:rPr>
              <a:t>тис. </a:t>
            </a:r>
            <a:r>
              <a:rPr lang="ru-RU" sz="1400" b="1" dirty="0" err="1">
                <a:latin typeface="+mj-lt"/>
              </a:rPr>
              <a:t>осіб</a:t>
            </a:r>
            <a:r>
              <a:rPr lang="ru-RU" sz="1400" b="1" dirty="0">
                <a:latin typeface="+mj-lt"/>
              </a:rPr>
              <a:t>, </a:t>
            </a:r>
            <a:r>
              <a:rPr lang="ru-RU" sz="1400" dirty="0">
                <a:latin typeface="+mj-lt"/>
              </a:rPr>
              <a:t>в т. ч. за </a:t>
            </a:r>
            <a:r>
              <a:rPr lang="ru-RU" sz="1400" dirty="0" err="1">
                <a:latin typeface="+mj-lt"/>
              </a:rPr>
              <a:t>державним</a:t>
            </a:r>
            <a:r>
              <a:rPr lang="ru-RU" sz="1400" dirty="0">
                <a:latin typeface="+mj-lt"/>
              </a:rPr>
              <a:t> </a:t>
            </a:r>
            <a:r>
              <a:rPr lang="ru-RU" sz="1400" dirty="0" err="1">
                <a:latin typeface="+mj-lt"/>
              </a:rPr>
              <a:t>замовленням</a:t>
            </a:r>
            <a:r>
              <a:rPr lang="ru-RU" sz="1400" dirty="0">
                <a:latin typeface="+mj-lt"/>
              </a:rPr>
              <a:t> – </a:t>
            </a:r>
            <a:r>
              <a:rPr lang="ru-RU" sz="1400" b="1" dirty="0" smtClean="0">
                <a:latin typeface="+mj-lt"/>
              </a:rPr>
              <a:t>4,8 тис. </a:t>
            </a:r>
            <a:r>
              <a:rPr lang="ru-RU" sz="1400" b="1" dirty="0" err="1">
                <a:latin typeface="+mj-lt"/>
              </a:rPr>
              <a:t>осіб</a:t>
            </a:r>
            <a:r>
              <a:rPr lang="ru-RU" sz="1400" b="1" dirty="0">
                <a:latin typeface="+mj-lt"/>
              </a:rPr>
              <a:t> </a:t>
            </a:r>
            <a:r>
              <a:rPr lang="ru-RU" sz="1400" dirty="0" smtClean="0">
                <a:latin typeface="+mj-lt"/>
              </a:rPr>
              <a:t>(62,3%)</a:t>
            </a:r>
            <a:endParaRPr lang="ru-RU" sz="1400" dirty="0">
              <a:latin typeface="+mj-lt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11560" y="836712"/>
            <a:ext cx="8156986" cy="432049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Назва ЦОВВ: </a:t>
            </a:r>
            <a:r>
              <a:rPr lang="ru-RU" b="1" dirty="0" err="1"/>
              <a:t>Державне</a:t>
            </a:r>
            <a:r>
              <a:rPr lang="ru-RU" b="1" dirty="0"/>
              <a:t> агентство </a:t>
            </a:r>
            <a:r>
              <a:rPr lang="ru-RU" b="1" dirty="0" err="1"/>
              <a:t>рибного</a:t>
            </a:r>
            <a:r>
              <a:rPr lang="ru-RU" b="1" dirty="0"/>
              <a:t> </a:t>
            </a:r>
            <a:r>
              <a:rPr lang="ru-RU" b="1" dirty="0" err="1"/>
              <a:t>господарства</a:t>
            </a:r>
            <a:r>
              <a:rPr lang="ru-RU" b="1" dirty="0"/>
              <a:t> </a:t>
            </a:r>
            <a:r>
              <a:rPr lang="ru-RU" b="1" dirty="0" err="1"/>
              <a:t>України</a:t>
            </a:r>
            <a:endParaRPr lang="uk-UA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55576" y="2621056"/>
            <a:ext cx="3456384" cy="64807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err="1">
                <a:solidFill>
                  <a:schemeClr val="tx1"/>
                </a:solidFill>
                <a:latin typeface="+mj-lt"/>
              </a:rPr>
              <a:t>Підготовка</a:t>
            </a:r>
            <a:r>
              <a:rPr lang="ru-RU" sz="1400" b="1" dirty="0">
                <a:solidFill>
                  <a:schemeClr val="tx1"/>
                </a:solidFill>
                <a:latin typeface="+mj-lt"/>
              </a:rPr>
              <a:t> </a:t>
            </a:r>
            <a:r>
              <a:rPr lang="ru-RU" sz="1400" b="1" dirty="0" err="1">
                <a:solidFill>
                  <a:schemeClr val="tx1"/>
                </a:solidFill>
                <a:latin typeface="+mj-lt"/>
              </a:rPr>
              <a:t>фахівців</a:t>
            </a:r>
            <a:r>
              <a:rPr lang="ru-RU" sz="1400" b="1" dirty="0">
                <a:solidFill>
                  <a:schemeClr val="tx1"/>
                </a:solidFill>
                <a:latin typeface="+mj-lt"/>
              </a:rPr>
              <a:t> (</a:t>
            </a:r>
            <a:r>
              <a:rPr lang="ru-RU" sz="1400" b="1" dirty="0" err="1">
                <a:solidFill>
                  <a:schemeClr val="tx1"/>
                </a:solidFill>
                <a:latin typeface="+mj-lt"/>
              </a:rPr>
              <a:t>прийом</a:t>
            </a:r>
            <a:r>
              <a:rPr lang="ru-RU" sz="1400" b="1" dirty="0">
                <a:solidFill>
                  <a:schemeClr val="tx1"/>
                </a:solidFill>
                <a:latin typeface="+mj-lt"/>
              </a:rPr>
              <a:t>) </a:t>
            </a:r>
            <a:endParaRPr lang="en-US" sz="1400" b="1" dirty="0" smtClean="0">
              <a:solidFill>
                <a:schemeClr val="tx1"/>
              </a:solidFill>
              <a:latin typeface="+mj-lt"/>
            </a:endParaRP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+mj-lt"/>
              </a:rPr>
              <a:t>за </a:t>
            </a:r>
            <a:r>
              <a:rPr lang="ru-RU" sz="1400" b="1" dirty="0" err="1">
                <a:solidFill>
                  <a:schemeClr val="tx1"/>
                </a:solidFill>
                <a:latin typeface="+mj-lt"/>
              </a:rPr>
              <a:t>державним</a:t>
            </a:r>
            <a:r>
              <a:rPr lang="ru-RU" sz="1400" b="1" dirty="0">
                <a:solidFill>
                  <a:schemeClr val="tx1"/>
                </a:solidFill>
                <a:latin typeface="+mj-lt"/>
              </a:rPr>
              <a:t> </a:t>
            </a:r>
            <a:r>
              <a:rPr lang="ru-RU" sz="1400" b="1" dirty="0" err="1">
                <a:solidFill>
                  <a:schemeClr val="tx1"/>
                </a:solidFill>
                <a:latin typeface="+mj-lt"/>
              </a:rPr>
              <a:t>замовленням</a:t>
            </a:r>
            <a:r>
              <a:rPr lang="ru-RU" sz="1400" b="1" dirty="0">
                <a:solidFill>
                  <a:schemeClr val="tx1"/>
                </a:solidFill>
                <a:latin typeface="+mj-lt"/>
              </a:rPr>
              <a:t> за: 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355976" y="2621055"/>
            <a:ext cx="4268554" cy="64807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err="1">
                <a:solidFill>
                  <a:schemeClr val="tx1"/>
                </a:solidFill>
                <a:latin typeface="+mj-lt"/>
              </a:rPr>
              <a:t>Випуск</a:t>
            </a:r>
            <a:r>
              <a:rPr lang="ru-RU" sz="1400" b="1" dirty="0">
                <a:solidFill>
                  <a:schemeClr val="tx1"/>
                </a:solidFill>
                <a:latin typeface="+mj-lt"/>
              </a:rPr>
              <a:t> та </a:t>
            </a:r>
            <a:r>
              <a:rPr lang="ru-RU" sz="1400" b="1" dirty="0" err="1">
                <a:solidFill>
                  <a:schemeClr val="tx1"/>
                </a:solidFill>
                <a:latin typeface="+mj-lt"/>
              </a:rPr>
              <a:t>працевлаштування</a:t>
            </a:r>
            <a:r>
              <a:rPr lang="ru-RU" sz="1400" b="1" dirty="0">
                <a:solidFill>
                  <a:schemeClr val="tx1"/>
                </a:solidFill>
                <a:latin typeface="+mj-lt"/>
              </a:rPr>
              <a:t> </a:t>
            </a:r>
            <a:r>
              <a:rPr lang="ru-RU" sz="1400" b="1" dirty="0" err="1" smtClean="0">
                <a:solidFill>
                  <a:schemeClr val="tx1"/>
                </a:solidFill>
                <a:latin typeface="+mj-lt"/>
              </a:rPr>
              <a:t>фахівців</a:t>
            </a:r>
            <a:r>
              <a:rPr lang="ru-RU" sz="1400" b="1" dirty="0" smtClean="0">
                <a:solidFill>
                  <a:schemeClr val="tx1"/>
                </a:solidFill>
                <a:latin typeface="+mj-lt"/>
              </a:rPr>
              <a:t>: </a:t>
            </a:r>
            <a:endParaRPr lang="ru-RU" sz="1400" b="1" dirty="0">
              <a:solidFill>
                <a:schemeClr val="tx1"/>
              </a:solidFill>
              <a:latin typeface="+mj-lt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="" xmlns:p14="http://schemas.microsoft.com/office/powerpoint/2010/main" val="3255316321"/>
              </p:ext>
            </p:extLst>
          </p:nvPr>
        </p:nvGraphicFramePr>
        <p:xfrm>
          <a:off x="4572000" y="2928934"/>
          <a:ext cx="3816424" cy="22768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="" xmlns:p14="http://schemas.microsoft.com/office/powerpoint/2010/main" val="2144710427"/>
              </p:ext>
            </p:extLst>
          </p:nvPr>
        </p:nvGraphicFramePr>
        <p:xfrm>
          <a:off x="428596" y="3143248"/>
          <a:ext cx="4035996" cy="22768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3083806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611560" y="430315"/>
            <a:ext cx="8156986" cy="1352295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spcBef>
                <a:spcPts val="400"/>
              </a:spcBef>
            </a:pPr>
            <a:endParaRPr lang="en-US" sz="1400" dirty="0" smtClean="0">
              <a:latin typeface="+mj-lt"/>
            </a:endParaRPr>
          </a:p>
          <a:p>
            <a:pPr marL="285750" indent="-285750">
              <a:spcBef>
                <a:spcPts val="400"/>
              </a:spcBef>
              <a:buClr>
                <a:schemeClr val="tx2"/>
              </a:buClr>
              <a:buFont typeface="Wingdings" pitchFamily="2" charset="2"/>
              <a:buChar char="Ø"/>
            </a:pPr>
            <a:r>
              <a:rPr lang="uk-UA" sz="1400" dirty="0" smtClean="0">
                <a:latin typeface="+mj-lt"/>
              </a:rPr>
              <a:t>Галузь знань за якою здійснюється підготовка відповідних фахівців – </a:t>
            </a:r>
            <a:r>
              <a:rPr lang="ru-RU" sz="1400" b="1" dirty="0" err="1">
                <a:latin typeface="+mj-lt"/>
              </a:rPr>
              <a:t>Сільське</a:t>
            </a:r>
            <a:r>
              <a:rPr lang="ru-RU" sz="1400" b="1" dirty="0">
                <a:latin typeface="+mj-lt"/>
              </a:rPr>
              <a:t> </a:t>
            </a:r>
            <a:r>
              <a:rPr lang="ru-RU" sz="1400" b="1" dirty="0" err="1">
                <a:latin typeface="+mj-lt"/>
              </a:rPr>
              <a:t>господарство</a:t>
            </a:r>
            <a:r>
              <a:rPr lang="ru-RU" sz="1400" b="1" dirty="0">
                <a:latin typeface="+mj-lt"/>
              </a:rPr>
              <a:t> і </a:t>
            </a:r>
            <a:r>
              <a:rPr lang="ru-RU" sz="1400" b="1" dirty="0" err="1">
                <a:latin typeface="+mj-lt"/>
              </a:rPr>
              <a:t>лісництво</a:t>
            </a:r>
            <a:r>
              <a:rPr lang="ru-RU" sz="1400" b="1" dirty="0">
                <a:latin typeface="+mj-lt"/>
              </a:rPr>
              <a:t> (</a:t>
            </a:r>
            <a:r>
              <a:rPr lang="ru-RU" sz="1400" b="1" dirty="0" err="1">
                <a:latin typeface="+mj-lt"/>
              </a:rPr>
              <a:t>лісове</a:t>
            </a:r>
            <a:r>
              <a:rPr lang="ru-RU" sz="1400" b="1" dirty="0">
                <a:latin typeface="+mj-lt"/>
              </a:rPr>
              <a:t> і садово-</a:t>
            </a:r>
            <a:r>
              <a:rPr lang="ru-RU" sz="1400" b="1" dirty="0" err="1">
                <a:latin typeface="+mj-lt"/>
              </a:rPr>
              <a:t>паркове</a:t>
            </a:r>
            <a:r>
              <a:rPr lang="ru-RU" sz="1400" b="1" dirty="0">
                <a:latin typeface="+mj-lt"/>
              </a:rPr>
              <a:t> </a:t>
            </a:r>
            <a:r>
              <a:rPr lang="ru-RU" sz="1400" b="1" dirty="0" err="1">
                <a:latin typeface="+mj-lt"/>
              </a:rPr>
              <a:t>господарство</a:t>
            </a:r>
            <a:r>
              <a:rPr lang="ru-RU" sz="1400" b="1" dirty="0" smtClean="0">
                <a:latin typeface="+mj-lt"/>
              </a:rPr>
              <a:t>)</a:t>
            </a:r>
          </a:p>
          <a:p>
            <a:pPr marL="285750" indent="-285750">
              <a:spcBef>
                <a:spcPts val="400"/>
              </a:spcBef>
              <a:buClr>
                <a:schemeClr val="tx2"/>
              </a:buClr>
              <a:buFont typeface="Wingdings" pitchFamily="2" charset="2"/>
              <a:buChar char="Ø"/>
            </a:pPr>
            <a:r>
              <a:rPr lang="uk-UA" sz="1400" dirty="0" smtClean="0">
                <a:latin typeface="+mj-lt"/>
              </a:rPr>
              <a:t>Здійснюють підготовка </a:t>
            </a:r>
            <a:r>
              <a:rPr lang="ru-RU" sz="1400" dirty="0" smtClean="0">
                <a:latin typeface="+mj-lt"/>
              </a:rPr>
              <a:t>у </a:t>
            </a:r>
            <a:r>
              <a:rPr lang="ru-RU" sz="1400" b="1" dirty="0" smtClean="0">
                <a:latin typeface="+mj-lt"/>
              </a:rPr>
              <a:t>11</a:t>
            </a:r>
            <a:r>
              <a:rPr lang="ru-RU" sz="1400" dirty="0" smtClean="0">
                <a:latin typeface="+mj-lt"/>
              </a:rPr>
              <a:t> </a:t>
            </a:r>
            <a:r>
              <a:rPr lang="ru-RU" sz="1400" dirty="0">
                <a:latin typeface="+mj-lt"/>
              </a:rPr>
              <a:t>ВНЗ ІІІ-І</a:t>
            </a:r>
            <a:r>
              <a:rPr lang="en-US" sz="1400" dirty="0">
                <a:latin typeface="+mj-lt"/>
              </a:rPr>
              <a:t>V </a:t>
            </a:r>
            <a:r>
              <a:rPr lang="ru-RU" sz="1400" dirty="0" err="1">
                <a:latin typeface="+mj-lt"/>
              </a:rPr>
              <a:t>рівнів</a:t>
            </a:r>
            <a:r>
              <a:rPr lang="ru-RU" sz="1400" dirty="0">
                <a:latin typeface="+mj-lt"/>
              </a:rPr>
              <a:t> </a:t>
            </a:r>
            <a:r>
              <a:rPr lang="ru-RU" sz="1400" dirty="0" err="1">
                <a:latin typeface="+mj-lt"/>
              </a:rPr>
              <a:t>акредитації</a:t>
            </a:r>
            <a:r>
              <a:rPr lang="ru-RU" sz="1400" dirty="0">
                <a:latin typeface="+mj-lt"/>
              </a:rPr>
              <a:t>, </a:t>
            </a:r>
            <a:r>
              <a:rPr lang="ru-RU" sz="1400" b="1" dirty="0" smtClean="0">
                <a:latin typeface="+mj-lt"/>
              </a:rPr>
              <a:t>3 </a:t>
            </a:r>
            <a:r>
              <a:rPr lang="ru-RU" sz="1400" dirty="0">
                <a:latin typeface="+mj-lt"/>
              </a:rPr>
              <a:t>ВНЗ І-ІІ </a:t>
            </a:r>
            <a:r>
              <a:rPr lang="ru-RU" sz="1400" dirty="0" err="1">
                <a:latin typeface="+mj-lt"/>
              </a:rPr>
              <a:t>рівнів</a:t>
            </a:r>
            <a:r>
              <a:rPr lang="ru-RU" sz="1400" dirty="0">
                <a:latin typeface="+mj-lt"/>
              </a:rPr>
              <a:t> </a:t>
            </a:r>
            <a:r>
              <a:rPr lang="ru-RU" sz="1400" dirty="0" err="1">
                <a:latin typeface="+mj-lt"/>
              </a:rPr>
              <a:t>акредитації</a:t>
            </a:r>
            <a:endParaRPr lang="ru-RU" sz="1400" dirty="0">
              <a:latin typeface="+mj-lt"/>
            </a:endParaRPr>
          </a:p>
          <a:p>
            <a:pPr marL="285750" indent="-285750">
              <a:spcBef>
                <a:spcPts val="400"/>
              </a:spcBef>
              <a:buClr>
                <a:schemeClr val="tx2"/>
              </a:buClr>
              <a:buFont typeface="Wingdings" pitchFamily="2" charset="2"/>
              <a:buChar char="Ø"/>
            </a:pPr>
            <a:r>
              <a:rPr lang="ru-RU" sz="1400" dirty="0" err="1" smtClean="0">
                <a:latin typeface="+mj-lt"/>
              </a:rPr>
              <a:t>Загальний</a:t>
            </a:r>
            <a:r>
              <a:rPr lang="ru-RU" sz="1400" dirty="0" smtClean="0">
                <a:latin typeface="+mj-lt"/>
              </a:rPr>
              <a:t> </a:t>
            </a:r>
            <a:r>
              <a:rPr lang="ru-RU" sz="1400" dirty="0">
                <a:latin typeface="+mj-lt"/>
              </a:rPr>
              <a:t>контингент – </a:t>
            </a:r>
            <a:r>
              <a:rPr lang="ru-RU" sz="1400" b="1" dirty="0" smtClean="0">
                <a:latin typeface="+mj-lt"/>
              </a:rPr>
              <a:t>2,5 </a:t>
            </a:r>
            <a:r>
              <a:rPr lang="ru-RU" sz="1400" b="1" dirty="0">
                <a:latin typeface="+mj-lt"/>
              </a:rPr>
              <a:t>тис. </a:t>
            </a:r>
            <a:r>
              <a:rPr lang="ru-RU" sz="1400" b="1" dirty="0" err="1">
                <a:latin typeface="+mj-lt"/>
              </a:rPr>
              <a:t>осіб</a:t>
            </a:r>
            <a:r>
              <a:rPr lang="ru-RU" sz="1400" b="1" dirty="0">
                <a:latin typeface="+mj-lt"/>
              </a:rPr>
              <a:t>, </a:t>
            </a:r>
            <a:r>
              <a:rPr lang="ru-RU" sz="1400" dirty="0">
                <a:latin typeface="+mj-lt"/>
              </a:rPr>
              <a:t>в т. ч. за </a:t>
            </a:r>
            <a:r>
              <a:rPr lang="ru-RU" sz="1400" dirty="0" err="1">
                <a:latin typeface="+mj-lt"/>
              </a:rPr>
              <a:t>державним</a:t>
            </a:r>
            <a:r>
              <a:rPr lang="ru-RU" sz="1400" dirty="0">
                <a:latin typeface="+mj-lt"/>
              </a:rPr>
              <a:t> </a:t>
            </a:r>
            <a:r>
              <a:rPr lang="ru-RU" sz="1400" dirty="0" err="1">
                <a:latin typeface="+mj-lt"/>
              </a:rPr>
              <a:t>замовленням</a:t>
            </a:r>
            <a:r>
              <a:rPr lang="ru-RU" sz="1400" dirty="0">
                <a:latin typeface="+mj-lt"/>
              </a:rPr>
              <a:t> – </a:t>
            </a:r>
            <a:r>
              <a:rPr lang="ru-RU" sz="1400" b="1" dirty="0" smtClean="0">
                <a:latin typeface="+mj-lt"/>
              </a:rPr>
              <a:t>1,8 тис. </a:t>
            </a:r>
            <a:r>
              <a:rPr lang="ru-RU" sz="1400" b="1" dirty="0" err="1" smtClean="0">
                <a:latin typeface="+mj-lt"/>
              </a:rPr>
              <a:t>осіб</a:t>
            </a:r>
            <a:r>
              <a:rPr lang="ru-RU" sz="1400" b="1" dirty="0" smtClean="0">
                <a:latin typeface="+mj-lt"/>
              </a:rPr>
              <a:t> </a:t>
            </a:r>
            <a:r>
              <a:rPr lang="ru-RU" sz="1400" dirty="0" smtClean="0">
                <a:latin typeface="+mj-lt"/>
              </a:rPr>
              <a:t>(72%)</a:t>
            </a:r>
            <a:endParaRPr lang="ru-RU" sz="1400" dirty="0">
              <a:latin typeface="+mj-lt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11560" y="214290"/>
            <a:ext cx="8156986" cy="432049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Назва ЦОВВ: </a:t>
            </a:r>
            <a:r>
              <a:rPr lang="ru-RU" b="1" dirty="0" err="1"/>
              <a:t>Державне</a:t>
            </a:r>
            <a:r>
              <a:rPr lang="ru-RU" b="1" dirty="0"/>
              <a:t> агентство </a:t>
            </a:r>
            <a:r>
              <a:rPr lang="ru-RU" b="1" dirty="0" err="1"/>
              <a:t>лісового</a:t>
            </a:r>
            <a:r>
              <a:rPr lang="ru-RU" b="1" dirty="0"/>
              <a:t> </a:t>
            </a:r>
            <a:r>
              <a:rPr lang="ru-RU" b="1" dirty="0" err="1"/>
              <a:t>господарства</a:t>
            </a:r>
            <a:r>
              <a:rPr lang="ru-RU" b="1" dirty="0"/>
              <a:t> </a:t>
            </a:r>
            <a:r>
              <a:rPr lang="ru-RU" b="1" dirty="0" err="1"/>
              <a:t>України</a:t>
            </a:r>
            <a:endParaRPr lang="uk-UA" b="1" dirty="0"/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77722366"/>
              </p:ext>
            </p:extLst>
          </p:nvPr>
        </p:nvGraphicFramePr>
        <p:xfrm>
          <a:off x="571472" y="4857760"/>
          <a:ext cx="8167669" cy="1383490"/>
        </p:xfrm>
        <a:graphic>
          <a:graphicData uri="http://schemas.openxmlformats.org/drawingml/2006/table">
            <a:tbl>
              <a:tblPr firstRow="1" firstCol="1" bandRow="1">
                <a:tableStyleId>{69C7853C-536D-4A76-A0AE-DD22124D55A5}</a:tableStyleId>
              </a:tblPr>
              <a:tblGrid>
                <a:gridCol w="4587006"/>
                <a:gridCol w="1047999"/>
                <a:gridCol w="1222665"/>
                <a:gridCol w="1309999"/>
              </a:tblGrid>
              <a:tr h="306034"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effectLst/>
                        </a:rPr>
                        <a:t>Сфери</a:t>
                      </a:r>
                      <a:r>
                        <a:rPr lang="ru-RU" sz="1400" dirty="0" smtClean="0">
                          <a:effectLst/>
                        </a:rPr>
                        <a:t> </a:t>
                      </a:r>
                      <a:r>
                        <a:rPr lang="ru-RU" sz="1400" dirty="0" err="1" smtClean="0">
                          <a:effectLst/>
                        </a:rPr>
                        <a:t>працевлаштування</a:t>
                      </a:r>
                      <a:r>
                        <a:rPr lang="ru-RU" sz="1400" dirty="0" smtClean="0">
                          <a:effectLst/>
                        </a:rPr>
                        <a:t> </a:t>
                      </a:r>
                      <a:r>
                        <a:rPr lang="ru-RU" sz="1400" dirty="0" err="1" smtClean="0">
                          <a:effectLst/>
                        </a:rPr>
                        <a:t>випускників</a:t>
                      </a:r>
                      <a:r>
                        <a:rPr lang="ru-RU" sz="1400" dirty="0" smtClean="0">
                          <a:effectLst/>
                        </a:rPr>
                        <a:t> 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Бакалавр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Спеціаліст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Магістр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60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       - </a:t>
                      </a:r>
                      <a:r>
                        <a:rPr lang="ru-RU" sz="1400" dirty="0">
                          <a:effectLst/>
                        </a:rPr>
                        <a:t>в </a:t>
                      </a:r>
                      <a:r>
                        <a:rPr lang="ru-RU" sz="1400" dirty="0" err="1">
                          <a:effectLst/>
                        </a:rPr>
                        <a:t>сільськогосподарські</a:t>
                      </a:r>
                      <a:r>
                        <a:rPr lang="ru-RU" sz="1400" dirty="0">
                          <a:effectLst/>
                        </a:rPr>
                        <a:t> </a:t>
                      </a:r>
                      <a:r>
                        <a:rPr lang="ru-RU" sz="1400" dirty="0" err="1">
                          <a:effectLst/>
                        </a:rPr>
                        <a:t>підприємства</a:t>
                      </a:r>
                      <a:r>
                        <a:rPr lang="ru-RU" sz="1400" dirty="0">
                          <a:effectLst/>
                        </a:rPr>
                        <a:t> 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</a:t>
                      </a:r>
                      <a:endParaRPr lang="ru-RU" sz="160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</a:t>
                      </a:r>
                      <a:endParaRPr lang="ru-RU" sz="160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0</a:t>
                      </a:r>
                      <a:endParaRPr lang="ru-RU" sz="16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60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       </a:t>
                      </a:r>
                      <a:r>
                        <a:rPr lang="ru-RU" sz="1400" dirty="0">
                          <a:effectLst/>
                        </a:rPr>
                        <a:t>- в </a:t>
                      </a:r>
                      <a:r>
                        <a:rPr lang="ru-RU" sz="1400" dirty="0" err="1">
                          <a:effectLst/>
                        </a:rPr>
                        <a:t>державні</a:t>
                      </a:r>
                      <a:r>
                        <a:rPr lang="ru-RU" sz="1400" dirty="0">
                          <a:effectLst/>
                        </a:rPr>
                        <a:t> </a:t>
                      </a:r>
                      <a:r>
                        <a:rPr lang="ru-RU" sz="1400" dirty="0" err="1">
                          <a:effectLst/>
                        </a:rPr>
                        <a:t>заклади</a:t>
                      </a:r>
                      <a:r>
                        <a:rPr lang="ru-RU" sz="1400" dirty="0">
                          <a:effectLst/>
                        </a:rPr>
                        <a:t>, установи та </a:t>
                      </a:r>
                      <a:r>
                        <a:rPr lang="ru-RU" sz="1400" dirty="0" err="1">
                          <a:effectLst/>
                        </a:rPr>
                        <a:t>організації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20</a:t>
                      </a:r>
                      <a:endParaRPr lang="ru-RU" sz="1600">
                        <a:effectLst/>
                        <a:latin typeface="+mj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73</a:t>
                      </a:r>
                      <a:endParaRPr lang="ru-RU" sz="1600">
                        <a:effectLst/>
                        <a:latin typeface="+mj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</a:t>
                      </a:r>
                      <a:endParaRPr lang="ru-RU" sz="1600">
                        <a:effectLst/>
                        <a:latin typeface="+mj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160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       </a:t>
                      </a:r>
                      <a:r>
                        <a:rPr lang="ru-RU" sz="1400" dirty="0">
                          <a:effectLst/>
                        </a:rPr>
                        <a:t>- </a:t>
                      </a:r>
                      <a:r>
                        <a:rPr lang="ru-RU" sz="1400" dirty="0" err="1">
                          <a:effectLst/>
                        </a:rPr>
                        <a:t>власна</a:t>
                      </a:r>
                      <a:r>
                        <a:rPr lang="ru-RU" sz="1400" dirty="0">
                          <a:effectLst/>
                        </a:rPr>
                        <a:t> справа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</a:t>
                      </a:r>
                      <a:endParaRPr lang="ru-RU" sz="1600">
                        <a:effectLst/>
                        <a:latin typeface="+mj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</a:t>
                      </a:r>
                      <a:endParaRPr lang="ru-RU" sz="1600">
                        <a:effectLst/>
                        <a:latin typeface="+mj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</a:t>
                      </a:r>
                      <a:endParaRPr lang="ru-RU" sz="1600">
                        <a:effectLst/>
                        <a:latin typeface="+mj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160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      - </a:t>
                      </a:r>
                      <a:r>
                        <a:rPr lang="ru-RU" sz="1400" dirty="0" err="1">
                          <a:effectLst/>
                        </a:rPr>
                        <a:t>науково-дослідницькі</a:t>
                      </a:r>
                      <a:r>
                        <a:rPr lang="ru-RU" sz="1400" dirty="0">
                          <a:effectLst/>
                        </a:rPr>
                        <a:t> установи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</a:t>
                      </a:r>
                      <a:endParaRPr lang="ru-RU" sz="1600">
                        <a:effectLst/>
                        <a:latin typeface="+mj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</a:t>
                      </a:r>
                      <a:endParaRPr lang="ru-RU" sz="1600">
                        <a:effectLst/>
                        <a:latin typeface="+mj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</a:t>
                      </a:r>
                      <a:endParaRPr lang="ru-RU" sz="1600">
                        <a:effectLst/>
                        <a:latin typeface="+mj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4401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      - </a:t>
                      </a:r>
                      <a:r>
                        <a:rPr lang="ru-RU" sz="1400" dirty="0" err="1">
                          <a:effectLst/>
                        </a:rPr>
                        <a:t>структури</a:t>
                      </a:r>
                      <a:r>
                        <a:rPr lang="ru-RU" sz="1400" dirty="0">
                          <a:effectLst/>
                        </a:rPr>
                        <a:t> </a:t>
                      </a:r>
                      <a:r>
                        <a:rPr lang="ru-RU" sz="1400" dirty="0" err="1">
                          <a:effectLst/>
                        </a:rPr>
                        <a:t>обслуговуючі</a:t>
                      </a:r>
                      <a:r>
                        <a:rPr lang="ru-RU" sz="1400" dirty="0">
                          <a:effectLst/>
                        </a:rPr>
                        <a:t> </a:t>
                      </a:r>
                      <a:r>
                        <a:rPr lang="ru-RU" sz="1400" dirty="0" err="1">
                          <a:effectLst/>
                        </a:rPr>
                        <a:t>аграрний</a:t>
                      </a:r>
                      <a:r>
                        <a:rPr lang="ru-RU" sz="1400" dirty="0">
                          <a:effectLst/>
                        </a:rPr>
                        <a:t> </a:t>
                      </a:r>
                      <a:r>
                        <a:rPr lang="ru-RU" sz="1400" dirty="0" err="1">
                          <a:effectLst/>
                        </a:rPr>
                        <a:t>бізнес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</a:t>
                      </a:r>
                      <a:endParaRPr lang="ru-RU" sz="1600">
                        <a:effectLst/>
                        <a:latin typeface="+mj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</a:t>
                      </a:r>
                      <a:endParaRPr lang="ru-RU" sz="1600">
                        <a:effectLst/>
                        <a:latin typeface="+mj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0</a:t>
                      </a:r>
                      <a:endParaRPr lang="ru-RU" sz="1600" dirty="0">
                        <a:effectLst/>
                        <a:latin typeface="+mj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15" name="Скругленный прямоугольник 14"/>
          <p:cNvSpPr/>
          <p:nvPr/>
        </p:nvSpPr>
        <p:spPr>
          <a:xfrm>
            <a:off x="791546" y="1942483"/>
            <a:ext cx="3456384" cy="64807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err="1">
                <a:solidFill>
                  <a:schemeClr val="tx1"/>
                </a:solidFill>
                <a:latin typeface="+mj-lt"/>
              </a:rPr>
              <a:t>Підготовка</a:t>
            </a:r>
            <a:r>
              <a:rPr lang="ru-RU" sz="1400" b="1" dirty="0">
                <a:solidFill>
                  <a:schemeClr val="tx1"/>
                </a:solidFill>
                <a:latin typeface="+mj-lt"/>
              </a:rPr>
              <a:t> </a:t>
            </a:r>
            <a:r>
              <a:rPr lang="ru-RU" sz="1400" b="1" dirty="0" err="1">
                <a:solidFill>
                  <a:schemeClr val="tx1"/>
                </a:solidFill>
                <a:latin typeface="+mj-lt"/>
              </a:rPr>
              <a:t>фахівців</a:t>
            </a:r>
            <a:r>
              <a:rPr lang="ru-RU" sz="1400" b="1" dirty="0">
                <a:solidFill>
                  <a:schemeClr val="tx1"/>
                </a:solidFill>
                <a:latin typeface="+mj-lt"/>
              </a:rPr>
              <a:t> (</a:t>
            </a:r>
            <a:r>
              <a:rPr lang="ru-RU" sz="1400" b="1" dirty="0" err="1">
                <a:solidFill>
                  <a:schemeClr val="tx1"/>
                </a:solidFill>
                <a:latin typeface="+mj-lt"/>
              </a:rPr>
              <a:t>прийом</a:t>
            </a:r>
            <a:r>
              <a:rPr lang="ru-RU" sz="1400" b="1" dirty="0">
                <a:solidFill>
                  <a:schemeClr val="tx1"/>
                </a:solidFill>
                <a:latin typeface="+mj-lt"/>
              </a:rPr>
              <a:t>) </a:t>
            </a:r>
            <a:endParaRPr lang="en-US" sz="1400" b="1" dirty="0" smtClean="0">
              <a:solidFill>
                <a:schemeClr val="tx1"/>
              </a:solidFill>
              <a:latin typeface="+mj-lt"/>
            </a:endParaRP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+mj-lt"/>
              </a:rPr>
              <a:t>за </a:t>
            </a:r>
            <a:r>
              <a:rPr lang="ru-RU" sz="1400" b="1" dirty="0" err="1">
                <a:solidFill>
                  <a:schemeClr val="tx1"/>
                </a:solidFill>
                <a:latin typeface="+mj-lt"/>
              </a:rPr>
              <a:t>державним</a:t>
            </a:r>
            <a:r>
              <a:rPr lang="ru-RU" sz="1400" b="1" dirty="0">
                <a:solidFill>
                  <a:schemeClr val="tx1"/>
                </a:solidFill>
                <a:latin typeface="+mj-lt"/>
              </a:rPr>
              <a:t> </a:t>
            </a:r>
            <a:r>
              <a:rPr lang="ru-RU" sz="1400" b="1" dirty="0" err="1">
                <a:solidFill>
                  <a:schemeClr val="tx1"/>
                </a:solidFill>
                <a:latin typeface="+mj-lt"/>
              </a:rPr>
              <a:t>замовленням</a:t>
            </a:r>
            <a:r>
              <a:rPr lang="ru-RU" sz="1400" b="1" dirty="0">
                <a:solidFill>
                  <a:schemeClr val="tx1"/>
                </a:solidFill>
                <a:latin typeface="+mj-lt"/>
              </a:rPr>
              <a:t> за: 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391946" y="1942482"/>
            <a:ext cx="4268554" cy="64807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err="1">
                <a:solidFill>
                  <a:schemeClr val="tx1"/>
                </a:solidFill>
                <a:latin typeface="+mj-lt"/>
              </a:rPr>
              <a:t>Випуск</a:t>
            </a:r>
            <a:r>
              <a:rPr lang="ru-RU" sz="1400" b="1" dirty="0">
                <a:solidFill>
                  <a:schemeClr val="tx1"/>
                </a:solidFill>
                <a:latin typeface="+mj-lt"/>
              </a:rPr>
              <a:t> та </a:t>
            </a:r>
            <a:r>
              <a:rPr lang="ru-RU" sz="1400" b="1" dirty="0" err="1">
                <a:solidFill>
                  <a:schemeClr val="tx1"/>
                </a:solidFill>
                <a:latin typeface="+mj-lt"/>
              </a:rPr>
              <a:t>працевлаштування</a:t>
            </a:r>
            <a:r>
              <a:rPr lang="ru-RU" sz="1400" b="1" dirty="0">
                <a:solidFill>
                  <a:schemeClr val="tx1"/>
                </a:solidFill>
                <a:latin typeface="+mj-lt"/>
              </a:rPr>
              <a:t> </a:t>
            </a:r>
            <a:r>
              <a:rPr lang="ru-RU" sz="1400" b="1" dirty="0" err="1" smtClean="0">
                <a:solidFill>
                  <a:schemeClr val="tx1"/>
                </a:solidFill>
                <a:latin typeface="+mj-lt"/>
              </a:rPr>
              <a:t>фахівців</a:t>
            </a:r>
            <a:r>
              <a:rPr lang="ru-RU" sz="1400" b="1" dirty="0" smtClean="0">
                <a:solidFill>
                  <a:schemeClr val="tx1"/>
                </a:solidFill>
                <a:latin typeface="+mj-lt"/>
              </a:rPr>
              <a:t>: </a:t>
            </a:r>
            <a:endParaRPr lang="ru-RU" sz="1400" b="1" dirty="0">
              <a:solidFill>
                <a:schemeClr val="tx1"/>
              </a:solidFill>
              <a:latin typeface="+mj-lt"/>
            </a:endParaRPr>
          </a:p>
        </p:txBody>
      </p:sp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="" xmlns:p14="http://schemas.microsoft.com/office/powerpoint/2010/main" val="3872893168"/>
              </p:ext>
            </p:extLst>
          </p:nvPr>
        </p:nvGraphicFramePr>
        <p:xfrm>
          <a:off x="4429124" y="2285992"/>
          <a:ext cx="4268554" cy="22768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9" name="Диаграмма 18"/>
          <p:cNvGraphicFramePr/>
          <p:nvPr>
            <p:extLst>
              <p:ext uri="{D42A27DB-BD31-4B8C-83A1-F6EECF244321}">
                <p14:modId xmlns="" xmlns:p14="http://schemas.microsoft.com/office/powerpoint/2010/main" val="4162494442"/>
              </p:ext>
            </p:extLst>
          </p:nvPr>
        </p:nvGraphicFramePr>
        <p:xfrm>
          <a:off x="845569" y="2329906"/>
          <a:ext cx="3348338" cy="22768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3126832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611560" y="1052737"/>
            <a:ext cx="8156986" cy="1352295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spcBef>
                <a:spcPts val="400"/>
              </a:spcBef>
            </a:pPr>
            <a:endParaRPr lang="en-US" sz="1400" dirty="0" smtClean="0">
              <a:latin typeface="+mj-lt"/>
            </a:endParaRPr>
          </a:p>
          <a:p>
            <a:pPr marL="285750" indent="-285750">
              <a:spcBef>
                <a:spcPts val="400"/>
              </a:spcBef>
              <a:buClr>
                <a:schemeClr val="tx2"/>
              </a:buClr>
              <a:buFont typeface="Wingdings" pitchFamily="2" charset="2"/>
              <a:buChar char="Ø"/>
            </a:pPr>
            <a:r>
              <a:rPr lang="uk-UA" sz="1400" dirty="0" smtClean="0">
                <a:latin typeface="+mj-lt"/>
              </a:rPr>
              <a:t>Галузь знань за якою здійснюється підготовка відповідних фахівців – </a:t>
            </a:r>
            <a:r>
              <a:rPr lang="ru-RU" sz="1400" b="1" dirty="0" err="1">
                <a:latin typeface="+mj-lt"/>
              </a:rPr>
              <a:t>Геодезія</a:t>
            </a:r>
            <a:r>
              <a:rPr lang="ru-RU" sz="1400" b="1" dirty="0">
                <a:latin typeface="+mj-lt"/>
              </a:rPr>
              <a:t> та </a:t>
            </a:r>
            <a:r>
              <a:rPr lang="ru-RU" sz="1400" b="1" dirty="0" err="1">
                <a:latin typeface="+mj-lt"/>
              </a:rPr>
              <a:t>землеустрій</a:t>
            </a:r>
            <a:endParaRPr lang="ru-RU" sz="1400" b="1" dirty="0" smtClean="0">
              <a:latin typeface="+mj-lt"/>
            </a:endParaRPr>
          </a:p>
          <a:p>
            <a:pPr marL="285750" indent="-285750">
              <a:spcBef>
                <a:spcPts val="400"/>
              </a:spcBef>
              <a:buClr>
                <a:schemeClr val="tx2"/>
              </a:buClr>
              <a:buFont typeface="Wingdings" pitchFamily="2" charset="2"/>
              <a:buChar char="Ø"/>
            </a:pPr>
            <a:r>
              <a:rPr lang="uk-UA" sz="1400" dirty="0" smtClean="0">
                <a:latin typeface="+mj-lt"/>
              </a:rPr>
              <a:t>Здійснюють підготовка </a:t>
            </a:r>
            <a:r>
              <a:rPr lang="ru-RU" sz="1400" dirty="0" smtClean="0">
                <a:latin typeface="+mj-lt"/>
              </a:rPr>
              <a:t>у </a:t>
            </a:r>
            <a:r>
              <a:rPr lang="ru-RU" sz="1400" b="1" dirty="0" smtClean="0">
                <a:latin typeface="+mj-lt"/>
              </a:rPr>
              <a:t>9</a:t>
            </a:r>
            <a:r>
              <a:rPr lang="ru-RU" sz="1400" dirty="0" smtClean="0">
                <a:latin typeface="+mj-lt"/>
              </a:rPr>
              <a:t> </a:t>
            </a:r>
            <a:r>
              <a:rPr lang="ru-RU" sz="1400" dirty="0">
                <a:latin typeface="+mj-lt"/>
              </a:rPr>
              <a:t>ВНЗ ІІІ-І</a:t>
            </a:r>
            <a:r>
              <a:rPr lang="en-US" sz="1400" dirty="0">
                <a:latin typeface="+mj-lt"/>
              </a:rPr>
              <a:t>V </a:t>
            </a:r>
            <a:r>
              <a:rPr lang="ru-RU" sz="1400" dirty="0" err="1">
                <a:latin typeface="+mj-lt"/>
              </a:rPr>
              <a:t>рівнів</a:t>
            </a:r>
            <a:r>
              <a:rPr lang="ru-RU" sz="1400" dirty="0">
                <a:latin typeface="+mj-lt"/>
              </a:rPr>
              <a:t> </a:t>
            </a:r>
            <a:r>
              <a:rPr lang="ru-RU" sz="1400" dirty="0" err="1">
                <a:latin typeface="+mj-lt"/>
              </a:rPr>
              <a:t>акредитації</a:t>
            </a:r>
            <a:r>
              <a:rPr lang="ru-RU" sz="1400" dirty="0">
                <a:latin typeface="+mj-lt"/>
              </a:rPr>
              <a:t>, </a:t>
            </a:r>
            <a:r>
              <a:rPr lang="ru-RU" sz="1400" b="1" dirty="0" smtClean="0">
                <a:latin typeface="+mj-lt"/>
              </a:rPr>
              <a:t>20 </a:t>
            </a:r>
            <a:r>
              <a:rPr lang="ru-RU" sz="1400" dirty="0">
                <a:latin typeface="+mj-lt"/>
              </a:rPr>
              <a:t>ВНЗ І-ІІ </a:t>
            </a:r>
            <a:r>
              <a:rPr lang="ru-RU" sz="1400" dirty="0" err="1">
                <a:latin typeface="+mj-lt"/>
              </a:rPr>
              <a:t>рівнів</a:t>
            </a:r>
            <a:r>
              <a:rPr lang="ru-RU" sz="1400" dirty="0">
                <a:latin typeface="+mj-lt"/>
              </a:rPr>
              <a:t> </a:t>
            </a:r>
            <a:r>
              <a:rPr lang="ru-RU" sz="1400" dirty="0" err="1">
                <a:latin typeface="+mj-lt"/>
              </a:rPr>
              <a:t>акредитації</a:t>
            </a:r>
            <a:endParaRPr lang="ru-RU" sz="1400" dirty="0">
              <a:latin typeface="+mj-lt"/>
            </a:endParaRPr>
          </a:p>
          <a:p>
            <a:pPr marL="285750" indent="-285750">
              <a:spcBef>
                <a:spcPts val="400"/>
              </a:spcBef>
              <a:buClr>
                <a:schemeClr val="tx2"/>
              </a:buClr>
              <a:buFont typeface="Wingdings" pitchFamily="2" charset="2"/>
              <a:buChar char="Ø"/>
            </a:pPr>
            <a:r>
              <a:rPr lang="ru-RU" sz="1400" dirty="0" err="1" smtClean="0">
                <a:latin typeface="+mj-lt"/>
              </a:rPr>
              <a:t>Загальний</a:t>
            </a:r>
            <a:r>
              <a:rPr lang="ru-RU" sz="1400" dirty="0" smtClean="0">
                <a:latin typeface="+mj-lt"/>
              </a:rPr>
              <a:t> </a:t>
            </a:r>
            <a:r>
              <a:rPr lang="ru-RU" sz="1400" dirty="0">
                <a:latin typeface="+mj-lt"/>
              </a:rPr>
              <a:t>контингент – </a:t>
            </a:r>
            <a:r>
              <a:rPr lang="ru-RU" sz="1400" b="1" dirty="0" smtClean="0">
                <a:latin typeface="+mj-lt"/>
              </a:rPr>
              <a:t>5,3 </a:t>
            </a:r>
            <a:r>
              <a:rPr lang="ru-RU" sz="1400" b="1" dirty="0">
                <a:latin typeface="+mj-lt"/>
              </a:rPr>
              <a:t>тис. </a:t>
            </a:r>
            <a:r>
              <a:rPr lang="ru-RU" sz="1400" b="1" dirty="0" err="1">
                <a:latin typeface="+mj-lt"/>
              </a:rPr>
              <a:t>осіб</a:t>
            </a:r>
            <a:r>
              <a:rPr lang="ru-RU" sz="1400" b="1" dirty="0">
                <a:latin typeface="+mj-lt"/>
              </a:rPr>
              <a:t>, </a:t>
            </a:r>
            <a:r>
              <a:rPr lang="ru-RU" sz="1400" dirty="0">
                <a:latin typeface="+mj-lt"/>
              </a:rPr>
              <a:t>в т. ч. за </a:t>
            </a:r>
            <a:r>
              <a:rPr lang="ru-RU" sz="1400" dirty="0" err="1">
                <a:latin typeface="+mj-lt"/>
              </a:rPr>
              <a:t>державним</a:t>
            </a:r>
            <a:r>
              <a:rPr lang="ru-RU" sz="1400" dirty="0">
                <a:latin typeface="+mj-lt"/>
              </a:rPr>
              <a:t> </a:t>
            </a:r>
            <a:r>
              <a:rPr lang="ru-RU" sz="1400" dirty="0" err="1">
                <a:latin typeface="+mj-lt"/>
              </a:rPr>
              <a:t>замовленням</a:t>
            </a:r>
            <a:r>
              <a:rPr lang="ru-RU" sz="1400" dirty="0">
                <a:latin typeface="+mj-lt"/>
              </a:rPr>
              <a:t> – </a:t>
            </a:r>
            <a:r>
              <a:rPr lang="ru-RU" sz="1400" b="1" dirty="0" smtClean="0">
                <a:latin typeface="+mj-lt"/>
              </a:rPr>
              <a:t>4,6 тис. </a:t>
            </a:r>
            <a:r>
              <a:rPr lang="ru-RU" sz="1400" b="1" dirty="0" err="1" smtClean="0">
                <a:latin typeface="+mj-lt"/>
              </a:rPr>
              <a:t>осіб</a:t>
            </a:r>
            <a:r>
              <a:rPr lang="ru-RU" sz="1400" b="1" dirty="0" smtClean="0">
                <a:latin typeface="+mj-lt"/>
              </a:rPr>
              <a:t> </a:t>
            </a:r>
            <a:r>
              <a:rPr lang="ru-RU" sz="1400" dirty="0" smtClean="0">
                <a:latin typeface="+mj-lt"/>
              </a:rPr>
              <a:t>(87%)</a:t>
            </a:r>
            <a:endParaRPr lang="ru-RU" sz="1400" dirty="0">
              <a:latin typeface="+mj-lt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11560" y="836712"/>
            <a:ext cx="8156986" cy="432049"/>
          </a:xfrm>
          <a:prstGeom prst="roundRect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Назва ЦОВВ: </a:t>
            </a:r>
            <a:r>
              <a:rPr lang="ru-RU" b="1" dirty="0" err="1"/>
              <a:t>Державне</a:t>
            </a:r>
            <a:r>
              <a:rPr lang="ru-RU" b="1" dirty="0"/>
              <a:t> агентство </a:t>
            </a:r>
            <a:r>
              <a:rPr lang="ru-RU" b="1" dirty="0" err="1"/>
              <a:t>земельних</a:t>
            </a:r>
            <a:r>
              <a:rPr lang="ru-RU" b="1" dirty="0"/>
              <a:t> </a:t>
            </a:r>
            <a:r>
              <a:rPr lang="ru-RU" b="1" dirty="0" err="1"/>
              <a:t>ресурсів</a:t>
            </a:r>
            <a:r>
              <a:rPr lang="ru-RU" b="1" dirty="0"/>
              <a:t> </a:t>
            </a:r>
            <a:r>
              <a:rPr lang="ru-RU" b="1" dirty="0" err="1"/>
              <a:t>України</a:t>
            </a:r>
            <a:endParaRPr lang="uk-UA" b="1" dirty="0"/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30762796"/>
              </p:ext>
            </p:extLst>
          </p:nvPr>
        </p:nvGraphicFramePr>
        <p:xfrm>
          <a:off x="600877" y="5337212"/>
          <a:ext cx="8167669" cy="972108"/>
        </p:xfrm>
        <a:graphic>
          <a:graphicData uri="http://schemas.openxmlformats.org/drawingml/2006/table">
            <a:tbl>
              <a:tblPr firstRow="1" firstCol="1" bandRow="1">
                <a:tableStyleId>{69C7853C-536D-4A76-A0AE-DD22124D55A5}</a:tableStyleId>
              </a:tblPr>
              <a:tblGrid>
                <a:gridCol w="4587006"/>
                <a:gridCol w="1047999"/>
                <a:gridCol w="1222665"/>
                <a:gridCol w="1309999"/>
              </a:tblGrid>
              <a:tr h="324036"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Сфери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lang="ru-RU" sz="1400" dirty="0" err="1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працевлаштування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lang="ru-RU" sz="1400" dirty="0" err="1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випускників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Бакалавр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Спеціаліст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Магістр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     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 в </a:t>
                      </a:r>
                      <a:r>
                        <a:rPr lang="ru-RU" sz="1400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державні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lang="ru-RU" sz="1400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заклади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, установи та </a:t>
                      </a:r>
                      <a:r>
                        <a:rPr lang="ru-RU" sz="1400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організації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</a:rPr>
                        <a:t>0</a:t>
                      </a:r>
                      <a:endParaRPr lang="ru-RU" sz="160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</a:rPr>
                        <a:t>45</a:t>
                      </a:r>
                      <a:endParaRPr lang="ru-RU" sz="160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</a:rPr>
                        <a:t>4</a:t>
                      </a:r>
                      <a:endParaRPr lang="ru-RU" sz="160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60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     - </a:t>
                      </a:r>
                      <a:r>
                        <a:rPr lang="ru-RU" sz="1400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науково-дослідницькі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установи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</a:rPr>
                        <a:t>0</a:t>
                      </a:r>
                      <a:endParaRPr lang="ru-RU" sz="160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</a:rPr>
                        <a:t>6</a:t>
                      </a:r>
                      <a:endParaRPr lang="ru-RU" sz="160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</a:rPr>
                        <a:t>0</a:t>
                      </a:r>
                      <a:endParaRPr lang="ru-RU" sz="160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60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     - </a:t>
                      </a:r>
                      <a:r>
                        <a:rPr lang="ru-RU" sz="1400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структури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lang="ru-RU" sz="1400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обслуговуючі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lang="ru-RU" sz="1400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аграрний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lang="ru-RU" sz="1400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бізнес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</a:rPr>
                        <a:t>0</a:t>
                      </a:r>
                      <a:endParaRPr lang="ru-RU" sz="160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</a:rPr>
                        <a:t>29</a:t>
                      </a:r>
                      <a:endParaRPr lang="ru-RU" sz="160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</a:rPr>
                        <a:t>0</a:t>
                      </a:r>
                      <a:endParaRPr lang="ru-RU" sz="16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791546" y="2940800"/>
            <a:ext cx="3456384" cy="2160239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spcBef>
                <a:spcPts val="400"/>
              </a:spcBef>
            </a:pPr>
            <a:endParaRPr lang="en-US" sz="1400" dirty="0" smtClean="0">
              <a:latin typeface="+mj-lt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91546" y="2564905"/>
            <a:ext cx="3456384" cy="64807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err="1">
                <a:solidFill>
                  <a:schemeClr val="tx1"/>
                </a:solidFill>
                <a:latin typeface="+mj-lt"/>
              </a:rPr>
              <a:t>Підготовка</a:t>
            </a:r>
            <a:r>
              <a:rPr lang="ru-RU" sz="1400" b="1" dirty="0">
                <a:solidFill>
                  <a:schemeClr val="tx1"/>
                </a:solidFill>
                <a:latin typeface="+mj-lt"/>
              </a:rPr>
              <a:t> </a:t>
            </a:r>
            <a:r>
              <a:rPr lang="ru-RU" sz="1400" b="1" dirty="0" err="1">
                <a:solidFill>
                  <a:schemeClr val="tx1"/>
                </a:solidFill>
                <a:latin typeface="+mj-lt"/>
              </a:rPr>
              <a:t>фахівців</a:t>
            </a:r>
            <a:r>
              <a:rPr lang="ru-RU" sz="1400" b="1" dirty="0">
                <a:solidFill>
                  <a:schemeClr val="tx1"/>
                </a:solidFill>
                <a:latin typeface="+mj-lt"/>
              </a:rPr>
              <a:t> (</a:t>
            </a:r>
            <a:r>
              <a:rPr lang="ru-RU" sz="1400" b="1" dirty="0" err="1">
                <a:solidFill>
                  <a:schemeClr val="tx1"/>
                </a:solidFill>
                <a:latin typeface="+mj-lt"/>
              </a:rPr>
              <a:t>прийом</a:t>
            </a:r>
            <a:r>
              <a:rPr lang="ru-RU" sz="1400" b="1" dirty="0">
                <a:solidFill>
                  <a:schemeClr val="tx1"/>
                </a:solidFill>
                <a:latin typeface="+mj-lt"/>
              </a:rPr>
              <a:t>) </a:t>
            </a:r>
            <a:endParaRPr lang="en-US" sz="1400" b="1" dirty="0" smtClean="0">
              <a:solidFill>
                <a:schemeClr val="tx1"/>
              </a:solidFill>
              <a:latin typeface="+mj-lt"/>
            </a:endParaRP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+mj-lt"/>
              </a:rPr>
              <a:t>за </a:t>
            </a:r>
            <a:r>
              <a:rPr lang="ru-RU" sz="1400" b="1" dirty="0" err="1">
                <a:solidFill>
                  <a:schemeClr val="tx1"/>
                </a:solidFill>
                <a:latin typeface="+mj-lt"/>
              </a:rPr>
              <a:t>державним</a:t>
            </a:r>
            <a:r>
              <a:rPr lang="ru-RU" sz="1400" b="1" dirty="0">
                <a:solidFill>
                  <a:schemeClr val="tx1"/>
                </a:solidFill>
                <a:latin typeface="+mj-lt"/>
              </a:rPr>
              <a:t> </a:t>
            </a:r>
            <a:r>
              <a:rPr lang="ru-RU" sz="1400" b="1" dirty="0" err="1">
                <a:solidFill>
                  <a:schemeClr val="tx1"/>
                </a:solidFill>
                <a:latin typeface="+mj-lt"/>
              </a:rPr>
              <a:t>замовленням</a:t>
            </a:r>
            <a:r>
              <a:rPr lang="ru-RU" sz="1400" b="1" dirty="0">
                <a:solidFill>
                  <a:schemeClr val="tx1"/>
                </a:solidFill>
                <a:latin typeface="+mj-lt"/>
              </a:rPr>
              <a:t> за: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391946" y="2940799"/>
            <a:ext cx="4268554" cy="2160241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spcBef>
                <a:spcPts val="400"/>
              </a:spcBef>
            </a:pPr>
            <a:endParaRPr lang="ru-RU" sz="1400" spc="-30" dirty="0">
              <a:latin typeface="+mj-lt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391946" y="2564904"/>
            <a:ext cx="4268554" cy="64807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err="1">
                <a:solidFill>
                  <a:schemeClr val="tx1"/>
                </a:solidFill>
                <a:latin typeface="+mj-lt"/>
              </a:rPr>
              <a:t>Випуск</a:t>
            </a:r>
            <a:r>
              <a:rPr lang="ru-RU" sz="1400" b="1" dirty="0">
                <a:solidFill>
                  <a:schemeClr val="tx1"/>
                </a:solidFill>
                <a:latin typeface="+mj-lt"/>
              </a:rPr>
              <a:t> та </a:t>
            </a:r>
            <a:r>
              <a:rPr lang="ru-RU" sz="1400" b="1" dirty="0" err="1">
                <a:solidFill>
                  <a:schemeClr val="tx1"/>
                </a:solidFill>
                <a:latin typeface="+mj-lt"/>
              </a:rPr>
              <a:t>працевлаштування</a:t>
            </a:r>
            <a:r>
              <a:rPr lang="ru-RU" sz="1400" b="1" dirty="0">
                <a:solidFill>
                  <a:schemeClr val="tx1"/>
                </a:solidFill>
                <a:latin typeface="+mj-lt"/>
              </a:rPr>
              <a:t> </a:t>
            </a:r>
            <a:r>
              <a:rPr lang="ru-RU" sz="1400" b="1" dirty="0" err="1" smtClean="0">
                <a:solidFill>
                  <a:schemeClr val="tx1"/>
                </a:solidFill>
                <a:latin typeface="+mj-lt"/>
              </a:rPr>
              <a:t>фахівців</a:t>
            </a:r>
            <a:r>
              <a:rPr lang="ru-RU" sz="1400" b="1" dirty="0" smtClean="0">
                <a:solidFill>
                  <a:schemeClr val="tx1"/>
                </a:solidFill>
                <a:latin typeface="+mj-lt"/>
              </a:rPr>
              <a:t>: </a:t>
            </a:r>
            <a:endParaRPr lang="ru-RU" sz="1400" b="1" dirty="0">
              <a:solidFill>
                <a:schemeClr val="tx1"/>
              </a:solidFill>
              <a:latin typeface="+mj-lt"/>
            </a:endParaRPr>
          </a:p>
        </p:txBody>
      </p:sp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="" xmlns:p14="http://schemas.microsoft.com/office/powerpoint/2010/main" val="213471607"/>
              </p:ext>
            </p:extLst>
          </p:nvPr>
        </p:nvGraphicFramePr>
        <p:xfrm>
          <a:off x="4391946" y="2796785"/>
          <a:ext cx="4268554" cy="22768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9" name="Диаграмма 18"/>
          <p:cNvGraphicFramePr/>
          <p:nvPr>
            <p:extLst>
              <p:ext uri="{D42A27DB-BD31-4B8C-83A1-F6EECF244321}">
                <p14:modId xmlns="" xmlns:p14="http://schemas.microsoft.com/office/powerpoint/2010/main" val="4168269517"/>
              </p:ext>
            </p:extLst>
          </p:nvPr>
        </p:nvGraphicFramePr>
        <p:xfrm>
          <a:off x="845569" y="2940800"/>
          <a:ext cx="3348338" cy="22768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4218472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Заголовок 64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C788E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Інноваційні</a:t>
            </a:r>
            <a:r>
              <a:rPr lang="ru-RU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C788E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32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C788E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процеси</a:t>
            </a:r>
            <a:r>
              <a:rPr lang="ru-RU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C788E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в </a:t>
            </a:r>
            <a:r>
              <a:rPr lang="ru-RU" sz="32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C788E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аграрній</a:t>
            </a:r>
            <a:r>
              <a:rPr lang="ru-RU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C788E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32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C788E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освіті</a:t>
            </a:r>
            <a:endParaRPr lang="ru-RU" sz="32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C788E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4" name="Содержимое 123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900634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 fontScale="70000" lnSpcReduction="20000"/>
          </a:bodyPr>
          <a:lstStyle/>
          <a:p>
            <a:pPr fontAlgn="auto">
              <a:spcBef>
                <a:spcPts val="40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Створення потужних університетських центрів, технопарків, бізнес-інкубаторів, холдингів тощо (освіта-наука-виробничі процеси)</a:t>
            </a:r>
          </a:p>
          <a:p>
            <a:pPr fontAlgn="auto">
              <a:spcBef>
                <a:spcPts val="40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Нові підходи в організації практичної підготовки</a:t>
            </a:r>
            <a:endParaRPr lang="uk-UA" sz="3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auto">
              <a:spcBef>
                <a:spcPts val="40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Створення НПЦ на базі провідних сільськогосподарських підприємств</a:t>
            </a:r>
            <a:endParaRPr lang="uk-UA" sz="3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auto">
              <a:spcBef>
                <a:spcPts val="40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Удосконалення комплексу методичного забезпечення, створення дидактичних засобів навчання нового покоління</a:t>
            </a:r>
          </a:p>
          <a:p>
            <a:pPr fontAlgn="auto">
              <a:spcBef>
                <a:spcPts val="40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Постійно діючі круглі столи з виробничниками та науковцями ( за галузевими напрямами)</a:t>
            </a:r>
          </a:p>
          <a:p>
            <a:pPr fontAlgn="auto">
              <a:spcBef>
                <a:spcPts val="40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Підвищення рівня науково-педагогічних працівників через залучення до наукової роботи та стажування на виробництві</a:t>
            </a:r>
            <a:endParaRPr lang="ru-RU" sz="3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auto">
              <a:spcBef>
                <a:spcPts val="40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Нові підходи в післядипломній освіті відповідно до вимог сучасного с.-г. виробництва</a:t>
            </a:r>
          </a:p>
          <a:p>
            <a:pPr fontAlgn="auto">
              <a:spcBef>
                <a:spcPts val="40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uk-UA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Дорадництво</a:t>
            </a:r>
            <a:r>
              <a:rPr lang="uk-UA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(консультування, </a:t>
            </a:r>
            <a:r>
              <a:rPr lang="uk-UA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екстейшен</a:t>
            </a:r>
            <a:r>
              <a:rPr lang="uk-UA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)</a:t>
            </a:r>
            <a:endParaRPr lang="uk-UA" sz="3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" name="Группа 90"/>
          <p:cNvGrpSpPr>
            <a:grpSpLocks/>
          </p:cNvGrpSpPr>
          <p:nvPr/>
        </p:nvGrpSpPr>
        <p:grpSpPr bwMode="auto">
          <a:xfrm>
            <a:off x="8743950" y="6483350"/>
            <a:ext cx="331788" cy="331788"/>
            <a:chOff x="4857752" y="6500834"/>
            <a:chExt cx="331471" cy="331471"/>
          </a:xfrm>
        </p:grpSpPr>
        <p:sp>
          <p:nvSpPr>
            <p:cNvPr id="74" name="Овал 73"/>
            <p:cNvSpPr/>
            <p:nvPr/>
          </p:nvSpPr>
          <p:spPr>
            <a:xfrm>
              <a:off x="5000490" y="6500834"/>
              <a:ext cx="45994" cy="459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6" name="Овал 75"/>
            <p:cNvSpPr/>
            <p:nvPr/>
          </p:nvSpPr>
          <p:spPr>
            <a:xfrm>
              <a:off x="5071860" y="6572204"/>
              <a:ext cx="45993" cy="459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8" name="Овал 77"/>
            <p:cNvSpPr/>
            <p:nvPr/>
          </p:nvSpPr>
          <p:spPr>
            <a:xfrm>
              <a:off x="5143229" y="6643572"/>
              <a:ext cx="45994" cy="459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9" name="Овал 78"/>
            <p:cNvSpPr/>
            <p:nvPr/>
          </p:nvSpPr>
          <p:spPr>
            <a:xfrm>
              <a:off x="5071860" y="6714942"/>
              <a:ext cx="45993" cy="459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0" name="Овал 79"/>
            <p:cNvSpPr/>
            <p:nvPr/>
          </p:nvSpPr>
          <p:spPr>
            <a:xfrm>
              <a:off x="5000490" y="6786311"/>
              <a:ext cx="45994" cy="459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1" name="Овал 80"/>
            <p:cNvSpPr/>
            <p:nvPr/>
          </p:nvSpPr>
          <p:spPr>
            <a:xfrm>
              <a:off x="4929122" y="6500834"/>
              <a:ext cx="45993" cy="459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2" name="Овал 81"/>
            <p:cNvSpPr/>
            <p:nvPr/>
          </p:nvSpPr>
          <p:spPr>
            <a:xfrm>
              <a:off x="5000490" y="6572204"/>
              <a:ext cx="45994" cy="459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3" name="Овал 82"/>
            <p:cNvSpPr/>
            <p:nvPr/>
          </p:nvSpPr>
          <p:spPr>
            <a:xfrm>
              <a:off x="5071860" y="6643572"/>
              <a:ext cx="45993" cy="459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4" name="Овал 83"/>
            <p:cNvSpPr/>
            <p:nvPr/>
          </p:nvSpPr>
          <p:spPr>
            <a:xfrm>
              <a:off x="5000490" y="6714942"/>
              <a:ext cx="45994" cy="459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5" name="Овал 84"/>
            <p:cNvSpPr/>
            <p:nvPr/>
          </p:nvSpPr>
          <p:spPr>
            <a:xfrm>
              <a:off x="4929122" y="6786311"/>
              <a:ext cx="45993" cy="459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6" name="Овал 85"/>
            <p:cNvSpPr/>
            <p:nvPr/>
          </p:nvSpPr>
          <p:spPr>
            <a:xfrm>
              <a:off x="4857752" y="6500834"/>
              <a:ext cx="45994" cy="459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7" name="Овал 86"/>
            <p:cNvSpPr/>
            <p:nvPr/>
          </p:nvSpPr>
          <p:spPr>
            <a:xfrm>
              <a:off x="4929122" y="6572204"/>
              <a:ext cx="45993" cy="459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8" name="Овал 87"/>
            <p:cNvSpPr/>
            <p:nvPr/>
          </p:nvSpPr>
          <p:spPr>
            <a:xfrm>
              <a:off x="5000490" y="6643572"/>
              <a:ext cx="45994" cy="459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9" name="Овал 88"/>
            <p:cNvSpPr/>
            <p:nvPr/>
          </p:nvSpPr>
          <p:spPr>
            <a:xfrm>
              <a:off x="4929122" y="6714942"/>
              <a:ext cx="45993" cy="459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0" name="Овал 89"/>
            <p:cNvSpPr/>
            <p:nvPr/>
          </p:nvSpPr>
          <p:spPr>
            <a:xfrm>
              <a:off x="4857752" y="6786311"/>
              <a:ext cx="45994" cy="459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142" name="Прямоугольник 141">
            <a:hlinkClick r:id="" action="ppaction://hlinkshowjump?jump=nextslide"/>
          </p:cNvPr>
          <p:cNvSpPr/>
          <p:nvPr/>
        </p:nvSpPr>
        <p:spPr>
          <a:xfrm>
            <a:off x="8672513" y="6411913"/>
            <a:ext cx="428625" cy="50006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4" name="Группа 90"/>
          <p:cNvGrpSpPr>
            <a:grpSpLocks/>
          </p:cNvGrpSpPr>
          <p:nvPr/>
        </p:nvGrpSpPr>
        <p:grpSpPr bwMode="auto">
          <a:xfrm rot="10800000">
            <a:off x="8266113" y="6488113"/>
            <a:ext cx="331787" cy="330200"/>
            <a:chOff x="4857752" y="6500834"/>
            <a:chExt cx="331471" cy="331471"/>
          </a:xfrm>
        </p:grpSpPr>
        <p:sp>
          <p:nvSpPr>
            <p:cNvPr id="147" name="Овал 146"/>
            <p:cNvSpPr/>
            <p:nvPr/>
          </p:nvSpPr>
          <p:spPr>
            <a:xfrm>
              <a:off x="5003663" y="6504021"/>
              <a:ext cx="45993" cy="4621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48" name="Овал 147"/>
            <p:cNvSpPr/>
            <p:nvPr/>
          </p:nvSpPr>
          <p:spPr>
            <a:xfrm>
              <a:off x="5075032" y="6575734"/>
              <a:ext cx="45994" cy="462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49" name="Овал 148"/>
            <p:cNvSpPr/>
            <p:nvPr/>
          </p:nvSpPr>
          <p:spPr>
            <a:xfrm>
              <a:off x="5146402" y="6644259"/>
              <a:ext cx="45993" cy="4462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0" name="Овал 149"/>
            <p:cNvSpPr/>
            <p:nvPr/>
          </p:nvSpPr>
          <p:spPr>
            <a:xfrm>
              <a:off x="5075032" y="6717565"/>
              <a:ext cx="45994" cy="4621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1" name="Овал 150"/>
            <p:cNvSpPr/>
            <p:nvPr/>
          </p:nvSpPr>
          <p:spPr>
            <a:xfrm>
              <a:off x="5003663" y="6789278"/>
              <a:ext cx="45993" cy="462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2" name="Овал 151"/>
            <p:cNvSpPr/>
            <p:nvPr/>
          </p:nvSpPr>
          <p:spPr>
            <a:xfrm>
              <a:off x="4932293" y="6504021"/>
              <a:ext cx="45994" cy="4621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3" name="Овал 152"/>
            <p:cNvSpPr/>
            <p:nvPr/>
          </p:nvSpPr>
          <p:spPr>
            <a:xfrm>
              <a:off x="5003663" y="6575734"/>
              <a:ext cx="45993" cy="462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4" name="Овал 153"/>
            <p:cNvSpPr/>
            <p:nvPr/>
          </p:nvSpPr>
          <p:spPr>
            <a:xfrm>
              <a:off x="5075032" y="6644259"/>
              <a:ext cx="45994" cy="4462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5" name="Овал 154"/>
            <p:cNvSpPr/>
            <p:nvPr/>
          </p:nvSpPr>
          <p:spPr>
            <a:xfrm>
              <a:off x="5003663" y="6717565"/>
              <a:ext cx="45993" cy="4621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6" name="Овал 155"/>
            <p:cNvSpPr/>
            <p:nvPr/>
          </p:nvSpPr>
          <p:spPr>
            <a:xfrm>
              <a:off x="4932293" y="6789278"/>
              <a:ext cx="45994" cy="462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7" name="Овал 156"/>
            <p:cNvSpPr/>
            <p:nvPr/>
          </p:nvSpPr>
          <p:spPr>
            <a:xfrm>
              <a:off x="4860924" y="6504021"/>
              <a:ext cx="45993" cy="4621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8" name="Овал 157"/>
            <p:cNvSpPr/>
            <p:nvPr/>
          </p:nvSpPr>
          <p:spPr>
            <a:xfrm>
              <a:off x="4932293" y="6575734"/>
              <a:ext cx="45994" cy="462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9" name="Овал 158"/>
            <p:cNvSpPr/>
            <p:nvPr/>
          </p:nvSpPr>
          <p:spPr>
            <a:xfrm>
              <a:off x="5000491" y="6644259"/>
              <a:ext cx="45993" cy="4462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60" name="Овал 159"/>
            <p:cNvSpPr/>
            <p:nvPr/>
          </p:nvSpPr>
          <p:spPr>
            <a:xfrm>
              <a:off x="4932293" y="6717565"/>
              <a:ext cx="45994" cy="4621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61" name="Овал 160"/>
            <p:cNvSpPr/>
            <p:nvPr/>
          </p:nvSpPr>
          <p:spPr>
            <a:xfrm>
              <a:off x="4860924" y="6789278"/>
              <a:ext cx="45993" cy="462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146" name="Прямоугольник 145">
            <a:hlinkClick r:id="" action="ppaction://hlinkshowjump?jump=previousslide"/>
          </p:cNvPr>
          <p:cNvSpPr/>
          <p:nvPr/>
        </p:nvSpPr>
        <p:spPr>
          <a:xfrm rot="10800000">
            <a:off x="8240713" y="6389688"/>
            <a:ext cx="428625" cy="50006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5" name="Группа 139"/>
          <p:cNvGrpSpPr>
            <a:grpSpLocks/>
          </p:cNvGrpSpPr>
          <p:nvPr/>
        </p:nvGrpSpPr>
        <p:grpSpPr bwMode="auto">
          <a:xfrm>
            <a:off x="1417638" y="6491288"/>
            <a:ext cx="474662" cy="334962"/>
            <a:chOff x="7072330" y="6500834"/>
            <a:chExt cx="474347" cy="334941"/>
          </a:xfrm>
        </p:grpSpPr>
        <p:grpSp>
          <p:nvGrpSpPr>
            <p:cNvPr id="6" name="Группа 107"/>
            <p:cNvGrpSpPr>
              <a:grpSpLocks/>
            </p:cNvGrpSpPr>
            <p:nvPr/>
          </p:nvGrpSpPr>
          <p:grpSpPr bwMode="auto">
            <a:xfrm>
              <a:off x="7072330" y="6504304"/>
              <a:ext cx="331471" cy="331471"/>
              <a:chOff x="4857752" y="6500834"/>
              <a:chExt cx="331471" cy="331471"/>
            </a:xfrm>
          </p:grpSpPr>
          <p:sp>
            <p:nvSpPr>
              <p:cNvPr id="109" name="Овал 108"/>
              <p:cNvSpPr/>
              <p:nvPr/>
            </p:nvSpPr>
            <p:spPr>
              <a:xfrm>
                <a:off x="5000532" y="6500539"/>
                <a:ext cx="46006" cy="4603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10" name="Овал 109"/>
              <p:cNvSpPr/>
              <p:nvPr/>
            </p:nvSpPr>
            <p:spPr>
              <a:xfrm>
                <a:off x="5071922" y="6571971"/>
                <a:ext cx="46007" cy="4603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11" name="Овал 110"/>
              <p:cNvSpPr/>
              <p:nvPr/>
            </p:nvSpPr>
            <p:spPr>
              <a:xfrm>
                <a:off x="5143312" y="6643405"/>
                <a:ext cx="46006" cy="4603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12" name="Овал 111"/>
              <p:cNvSpPr/>
              <p:nvPr/>
            </p:nvSpPr>
            <p:spPr>
              <a:xfrm>
                <a:off x="5071922" y="6714837"/>
                <a:ext cx="46007" cy="4603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13" name="Овал 112"/>
              <p:cNvSpPr/>
              <p:nvPr/>
            </p:nvSpPr>
            <p:spPr>
              <a:xfrm>
                <a:off x="5000532" y="6786271"/>
                <a:ext cx="46006" cy="4603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14" name="Овал 113"/>
              <p:cNvSpPr/>
              <p:nvPr/>
            </p:nvSpPr>
            <p:spPr>
              <a:xfrm>
                <a:off x="4929142" y="6500539"/>
                <a:ext cx="46007" cy="4603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15" name="Овал 114"/>
              <p:cNvSpPr/>
              <p:nvPr/>
            </p:nvSpPr>
            <p:spPr>
              <a:xfrm>
                <a:off x="5000532" y="6571971"/>
                <a:ext cx="46006" cy="4603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16" name="Овал 115"/>
              <p:cNvSpPr/>
              <p:nvPr/>
            </p:nvSpPr>
            <p:spPr>
              <a:xfrm>
                <a:off x="5071922" y="6643405"/>
                <a:ext cx="46007" cy="4603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17" name="Овал 116"/>
              <p:cNvSpPr/>
              <p:nvPr/>
            </p:nvSpPr>
            <p:spPr>
              <a:xfrm>
                <a:off x="5000532" y="6714837"/>
                <a:ext cx="46006" cy="4603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18" name="Овал 117"/>
              <p:cNvSpPr/>
              <p:nvPr/>
            </p:nvSpPr>
            <p:spPr>
              <a:xfrm>
                <a:off x="4929142" y="6786271"/>
                <a:ext cx="46007" cy="4603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19" name="Овал 118"/>
              <p:cNvSpPr/>
              <p:nvPr/>
            </p:nvSpPr>
            <p:spPr>
              <a:xfrm>
                <a:off x="4857752" y="6500539"/>
                <a:ext cx="46006" cy="4603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20" name="Овал 119"/>
              <p:cNvSpPr/>
              <p:nvPr/>
            </p:nvSpPr>
            <p:spPr>
              <a:xfrm>
                <a:off x="4929142" y="6571971"/>
                <a:ext cx="46007" cy="4603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21" name="Овал 120"/>
              <p:cNvSpPr/>
              <p:nvPr/>
            </p:nvSpPr>
            <p:spPr>
              <a:xfrm>
                <a:off x="5000532" y="6643405"/>
                <a:ext cx="46006" cy="4603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22" name="Овал 121"/>
              <p:cNvSpPr/>
              <p:nvPr/>
            </p:nvSpPr>
            <p:spPr>
              <a:xfrm>
                <a:off x="4929142" y="6714837"/>
                <a:ext cx="46007" cy="4603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23" name="Овал 122"/>
              <p:cNvSpPr/>
              <p:nvPr/>
            </p:nvSpPr>
            <p:spPr>
              <a:xfrm>
                <a:off x="4857752" y="6786271"/>
                <a:ext cx="46006" cy="4603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grpSp>
          <p:nvGrpSpPr>
            <p:cNvPr id="7" name="Группа 123"/>
            <p:cNvGrpSpPr>
              <a:grpSpLocks/>
            </p:cNvGrpSpPr>
            <p:nvPr/>
          </p:nvGrpSpPr>
          <p:grpSpPr bwMode="auto">
            <a:xfrm flipH="1">
              <a:off x="7215206" y="6500834"/>
              <a:ext cx="331471" cy="331471"/>
              <a:chOff x="4857752" y="6500834"/>
              <a:chExt cx="331471" cy="331471"/>
            </a:xfrm>
          </p:grpSpPr>
          <p:sp>
            <p:nvSpPr>
              <p:cNvPr id="125" name="Овал 124"/>
              <p:cNvSpPr/>
              <p:nvPr/>
            </p:nvSpPr>
            <p:spPr>
              <a:xfrm>
                <a:off x="5000532" y="6500834"/>
                <a:ext cx="46006" cy="4603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26" name="Овал 125"/>
              <p:cNvSpPr/>
              <p:nvPr/>
            </p:nvSpPr>
            <p:spPr>
              <a:xfrm>
                <a:off x="5071922" y="6572266"/>
                <a:ext cx="46007" cy="4603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27" name="Овал 126"/>
              <p:cNvSpPr/>
              <p:nvPr/>
            </p:nvSpPr>
            <p:spPr>
              <a:xfrm>
                <a:off x="5143312" y="6643700"/>
                <a:ext cx="46006" cy="4603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28" name="Овал 127"/>
              <p:cNvSpPr/>
              <p:nvPr/>
            </p:nvSpPr>
            <p:spPr>
              <a:xfrm>
                <a:off x="5071922" y="6715132"/>
                <a:ext cx="46007" cy="4603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29" name="Овал 128"/>
              <p:cNvSpPr/>
              <p:nvPr/>
            </p:nvSpPr>
            <p:spPr>
              <a:xfrm>
                <a:off x="5000532" y="6786566"/>
                <a:ext cx="46006" cy="4603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30" name="Овал 129"/>
              <p:cNvSpPr/>
              <p:nvPr/>
            </p:nvSpPr>
            <p:spPr>
              <a:xfrm>
                <a:off x="4929142" y="6500834"/>
                <a:ext cx="46007" cy="4603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31" name="Овал 130"/>
              <p:cNvSpPr/>
              <p:nvPr/>
            </p:nvSpPr>
            <p:spPr>
              <a:xfrm>
                <a:off x="5000532" y="6572266"/>
                <a:ext cx="46006" cy="4603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32" name="Овал 131"/>
              <p:cNvSpPr/>
              <p:nvPr/>
            </p:nvSpPr>
            <p:spPr>
              <a:xfrm>
                <a:off x="5071922" y="6643700"/>
                <a:ext cx="46007" cy="4603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33" name="Овал 132"/>
              <p:cNvSpPr/>
              <p:nvPr/>
            </p:nvSpPr>
            <p:spPr>
              <a:xfrm>
                <a:off x="5000532" y="6715132"/>
                <a:ext cx="46006" cy="4603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34" name="Овал 133"/>
              <p:cNvSpPr/>
              <p:nvPr/>
            </p:nvSpPr>
            <p:spPr>
              <a:xfrm>
                <a:off x="4929142" y="6786566"/>
                <a:ext cx="46007" cy="4603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35" name="Овал 134"/>
              <p:cNvSpPr/>
              <p:nvPr/>
            </p:nvSpPr>
            <p:spPr>
              <a:xfrm>
                <a:off x="4857752" y="6500834"/>
                <a:ext cx="46006" cy="4603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36" name="Овал 135"/>
              <p:cNvSpPr/>
              <p:nvPr/>
            </p:nvSpPr>
            <p:spPr>
              <a:xfrm>
                <a:off x="4929142" y="6572266"/>
                <a:ext cx="46007" cy="4603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37" name="Овал 136"/>
              <p:cNvSpPr/>
              <p:nvPr/>
            </p:nvSpPr>
            <p:spPr>
              <a:xfrm>
                <a:off x="5000532" y="6643700"/>
                <a:ext cx="46006" cy="4603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38" name="Овал 137"/>
              <p:cNvSpPr/>
              <p:nvPr/>
            </p:nvSpPr>
            <p:spPr>
              <a:xfrm>
                <a:off x="4929142" y="6715132"/>
                <a:ext cx="46007" cy="4603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39" name="Овал 138"/>
              <p:cNvSpPr/>
              <p:nvPr/>
            </p:nvSpPr>
            <p:spPr>
              <a:xfrm>
                <a:off x="4857752" y="6786566"/>
                <a:ext cx="46006" cy="4603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</p:grpSp>
      <p:sp>
        <p:nvSpPr>
          <p:cNvPr id="162" name="Прямоугольник 161">
            <a:hlinkClick r:id="" action="ppaction://hlinkshowjump?jump=endshow"/>
          </p:cNvPr>
          <p:cNvSpPr/>
          <p:nvPr/>
        </p:nvSpPr>
        <p:spPr>
          <a:xfrm>
            <a:off x="1406525" y="6469063"/>
            <a:ext cx="500063" cy="357187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796925"/>
          </a:xfrm>
        </p:spPr>
        <p:txBody>
          <a:bodyPr bIns="9144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dirty="0">
                <a:solidFill>
                  <a:schemeClr val="accent1">
                    <a:tint val="88000"/>
                    <a:satMod val="150000"/>
                  </a:schemeClr>
                </a:solidFill>
              </a:rPr>
              <a:t>Сучасна вища аграрна освіта</a:t>
            </a: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quarter" idx="4294967295"/>
          </p:nvPr>
        </p:nvGraphicFramePr>
        <p:xfrm>
          <a:off x="0" y="1071563"/>
          <a:ext cx="8229600" cy="53578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Номер слайда 1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680D2D3E-01E7-4B59-8CCD-DF7930C63526}" type="slidenum">
              <a:rPr lang="ru-RU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2</a:t>
            </a:fld>
            <a:endParaRPr lang="ru-RU" sz="14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 descr="C:\Documents and Settings\Tanya\Рабочий стол\студенты на 214-7\IMG_065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95735" y="1071546"/>
            <a:ext cx="1733983" cy="11561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4" descr="C:\Documents and Settings\Tanya\Рабочий стол\студенты на 214-7\ф1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159706" y="2547258"/>
            <a:ext cx="1733983" cy="12146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3" descr="C:\Documents and Settings\Tanya\Рабочий стол\студенты на 214-7\IMG_163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500958" y="4572008"/>
            <a:ext cx="1428760" cy="19052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924944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uk-UA" sz="5400" b="1" dirty="0" smtClean="0">
                <a:solidFill>
                  <a:srgbClr val="0C788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Дякую за увагу!</a:t>
            </a:r>
            <a:endParaRPr lang="ru-RU" sz="5400" b="1" dirty="0">
              <a:solidFill>
                <a:srgbClr val="0C788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929454" y="6357958"/>
            <a:ext cx="2214546" cy="5000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Prezentacii.com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2400" b="1" dirty="0" smtClean="0">
                <a:solidFill>
                  <a:srgbClr val="0C788E"/>
                </a:solidFill>
              </a:rPr>
              <a:t>Динаміка кількості спеціальностей, за якими здійснюється підготовка</a:t>
            </a:r>
            <a:r>
              <a:rPr lang="ru-RU" sz="2400" b="1" dirty="0" smtClean="0">
                <a:solidFill>
                  <a:srgbClr val="0C788E"/>
                </a:solidFill>
              </a:rPr>
              <a:t> </a:t>
            </a:r>
            <a:r>
              <a:rPr lang="ru-RU" sz="2400" b="1" dirty="0" err="1" smtClean="0">
                <a:solidFill>
                  <a:srgbClr val="0C788E"/>
                </a:solidFill>
              </a:rPr>
              <a:t>фахівців</a:t>
            </a:r>
            <a:r>
              <a:rPr lang="uk-UA" sz="2400" b="1" dirty="0" smtClean="0">
                <a:solidFill>
                  <a:srgbClr val="0C788E"/>
                </a:solidFill>
              </a:rPr>
              <a:t> ОКР </a:t>
            </a:r>
            <a:r>
              <a:rPr lang="uk-UA" sz="2400" b="1" dirty="0" err="1" smtClean="0">
                <a:solidFill>
                  <a:srgbClr val="0C788E"/>
                </a:solidFill>
              </a:rPr>
              <a:t>“Магістр”</a:t>
            </a:r>
            <a:r>
              <a:rPr lang="uk-UA" sz="2400" b="1" dirty="0" smtClean="0">
                <a:solidFill>
                  <a:srgbClr val="0C788E"/>
                </a:solidFill>
              </a:rPr>
              <a:t> у ВНЗ III-IV рівнів акредитації</a:t>
            </a:r>
            <a:endParaRPr lang="ru-RU" sz="2400" dirty="0">
              <a:solidFill>
                <a:srgbClr val="0C788E"/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571472" y="1600200"/>
          <a:ext cx="8194703" cy="48291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3800" b="1" dirty="0" smtClean="0">
                <a:solidFill>
                  <a:srgbClr val="0C788E"/>
                </a:solidFill>
              </a:rPr>
              <a:t>Кількість спеціальностей у ВНЗ </a:t>
            </a:r>
            <a:br>
              <a:rPr lang="uk-UA" sz="3800" b="1" dirty="0" smtClean="0">
                <a:solidFill>
                  <a:srgbClr val="0C788E"/>
                </a:solidFill>
              </a:rPr>
            </a:br>
            <a:r>
              <a:rPr lang="uk-UA" sz="3800" b="1" dirty="0" smtClean="0">
                <a:solidFill>
                  <a:srgbClr val="0C788E"/>
                </a:solidFill>
              </a:rPr>
              <a:t>III-IV рівнів акредитації</a:t>
            </a:r>
            <a:endParaRPr lang="ru-RU" sz="3800" dirty="0">
              <a:solidFill>
                <a:srgbClr val="0C788E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285720" y="1600200"/>
          <a:ext cx="8572560" cy="49006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2400" b="1" dirty="0" smtClean="0">
                <a:solidFill>
                  <a:srgbClr val="0C788E"/>
                </a:solidFill>
              </a:rPr>
              <a:t>Структура ліцензованих обсягів прийому студентів денної форми навчання до вищих навчальних закладів </a:t>
            </a:r>
            <a:br>
              <a:rPr lang="uk-UA" sz="2400" b="1" dirty="0" smtClean="0">
                <a:solidFill>
                  <a:srgbClr val="0C788E"/>
                </a:solidFill>
              </a:rPr>
            </a:br>
            <a:r>
              <a:rPr lang="uk-UA" sz="2400" b="1" dirty="0" smtClean="0">
                <a:solidFill>
                  <a:srgbClr val="0C788E"/>
                </a:solidFill>
              </a:rPr>
              <a:t>ІІІ-</a:t>
            </a:r>
            <a:r>
              <a:rPr lang="en-US" sz="2400" b="1" dirty="0" smtClean="0">
                <a:solidFill>
                  <a:srgbClr val="0C788E"/>
                </a:solidFill>
              </a:rPr>
              <a:t>IV </a:t>
            </a:r>
            <a:r>
              <a:rPr lang="uk-UA" sz="2400" b="1" dirty="0" err="1" smtClean="0">
                <a:solidFill>
                  <a:srgbClr val="0C788E"/>
                </a:solidFill>
              </a:rPr>
              <a:t>р.а</a:t>
            </a:r>
            <a:r>
              <a:rPr lang="uk-UA" sz="2400" b="1" dirty="0" smtClean="0">
                <a:solidFill>
                  <a:srgbClr val="0C788E"/>
                </a:solidFill>
              </a:rPr>
              <a:t>. за напрямами підготовки, осіб, %</a:t>
            </a:r>
            <a:endParaRPr lang="ru-RU" sz="2400" dirty="0">
              <a:solidFill>
                <a:srgbClr val="0C788E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500034" y="1643050"/>
          <a:ext cx="8358246" cy="4857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0C788E"/>
                </a:solidFill>
                <a:latin typeface="Times New Roman" pitchFamily="18" charset="0"/>
                <a:cs typeface="Times New Roman" pitchFamily="18" charset="0"/>
              </a:rPr>
              <a:t>Структура </a:t>
            </a:r>
            <a:r>
              <a:rPr lang="ru-RU" sz="2400" b="1" dirty="0" err="1" smtClean="0">
                <a:solidFill>
                  <a:srgbClr val="0C788E"/>
                </a:solidFill>
                <a:latin typeface="Times New Roman" pitchFamily="18" charset="0"/>
                <a:cs typeface="Times New Roman" pitchFamily="18" charset="0"/>
              </a:rPr>
              <a:t>ліцензованих</a:t>
            </a:r>
            <a:r>
              <a:rPr lang="ru-RU" sz="2400" b="1" dirty="0" smtClean="0">
                <a:solidFill>
                  <a:srgbClr val="0C788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C788E"/>
                </a:solidFill>
                <a:latin typeface="Times New Roman" pitchFamily="18" charset="0"/>
                <a:cs typeface="Times New Roman" pitchFamily="18" charset="0"/>
              </a:rPr>
              <a:t>обсягів</a:t>
            </a:r>
            <a:r>
              <a:rPr lang="ru-RU" sz="2400" b="1" dirty="0" smtClean="0">
                <a:solidFill>
                  <a:srgbClr val="0C788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C788E"/>
                </a:solidFill>
                <a:latin typeface="Times New Roman" pitchFamily="18" charset="0"/>
                <a:cs typeface="Times New Roman" pitchFamily="18" charset="0"/>
              </a:rPr>
              <a:t>прийому</a:t>
            </a:r>
            <a:r>
              <a:rPr lang="ru-RU" sz="2400" b="1" dirty="0" smtClean="0">
                <a:solidFill>
                  <a:srgbClr val="0C788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C788E"/>
                </a:solidFill>
                <a:latin typeface="Times New Roman" pitchFamily="18" charset="0"/>
                <a:cs typeface="Times New Roman" pitchFamily="18" charset="0"/>
              </a:rPr>
              <a:t>студентів</a:t>
            </a:r>
            <a:r>
              <a:rPr lang="ru-RU" sz="2400" b="1" dirty="0" smtClean="0">
                <a:solidFill>
                  <a:srgbClr val="0C788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C788E"/>
                </a:solidFill>
                <a:latin typeface="Times New Roman" pitchFamily="18" charset="0"/>
                <a:cs typeface="Times New Roman" pitchFamily="18" charset="0"/>
              </a:rPr>
              <a:t>денної</a:t>
            </a:r>
            <a:r>
              <a:rPr lang="ru-RU" sz="2400" b="1" dirty="0" smtClean="0">
                <a:solidFill>
                  <a:srgbClr val="0C788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C788E"/>
                </a:solidFill>
                <a:latin typeface="Times New Roman" pitchFamily="18" charset="0"/>
                <a:cs typeface="Times New Roman" pitchFamily="18" charset="0"/>
              </a:rPr>
              <a:t>форми</a:t>
            </a:r>
            <a:r>
              <a:rPr lang="ru-RU" sz="2400" b="1" dirty="0" smtClean="0">
                <a:solidFill>
                  <a:srgbClr val="0C788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C788E"/>
                </a:solidFill>
                <a:latin typeface="Times New Roman" pitchFamily="18" charset="0"/>
                <a:cs typeface="Times New Roman" pitchFamily="18" charset="0"/>
              </a:rPr>
              <a:t>навчання</a:t>
            </a:r>
            <a:r>
              <a:rPr lang="ru-RU" sz="2400" b="1" dirty="0" smtClean="0">
                <a:solidFill>
                  <a:srgbClr val="0C788E"/>
                </a:solidFill>
                <a:latin typeface="Times New Roman" pitchFamily="18" charset="0"/>
                <a:cs typeface="Times New Roman" pitchFamily="18" charset="0"/>
              </a:rPr>
              <a:t> до ВНЗ  </a:t>
            </a:r>
            <a:r>
              <a:rPr lang="en-US" sz="2400" b="1" dirty="0" smtClean="0">
                <a:solidFill>
                  <a:srgbClr val="0C788E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uk-UA" sz="2400" b="1" dirty="0" smtClean="0">
                <a:solidFill>
                  <a:srgbClr val="0C788E"/>
                </a:solidFill>
                <a:latin typeface="Times New Roman"/>
                <a:cs typeface="Times New Roman"/>
              </a:rPr>
              <a:t>−</a:t>
            </a:r>
            <a:r>
              <a:rPr lang="en-US" sz="2400" b="1" dirty="0" smtClean="0">
                <a:solidFill>
                  <a:srgbClr val="0C788E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uk-UA" sz="2400" b="1" dirty="0" smtClean="0">
                <a:solidFill>
                  <a:srgbClr val="0C788E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2400" b="1" dirty="0" err="1" smtClean="0">
                <a:solidFill>
                  <a:srgbClr val="0C788E"/>
                </a:solidFill>
                <a:latin typeface="Times New Roman" pitchFamily="18" charset="0"/>
                <a:cs typeface="Times New Roman" pitchFamily="18" charset="0"/>
              </a:rPr>
              <a:t>р.а</a:t>
            </a:r>
            <a:r>
              <a:rPr lang="uk-UA" sz="2400" b="1" dirty="0" smtClean="0">
                <a:solidFill>
                  <a:srgbClr val="0C788E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uk-UA" sz="2400" b="1" dirty="0" smtClean="0">
                <a:solidFill>
                  <a:srgbClr val="0C788E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400" b="1" dirty="0" smtClean="0">
                <a:solidFill>
                  <a:srgbClr val="0C788E"/>
                </a:solidFill>
                <a:latin typeface="Times New Roman" pitchFamily="18" charset="0"/>
                <a:cs typeface="Times New Roman" pitchFamily="18" charset="0"/>
              </a:rPr>
              <a:t>за напрямами підготовки, осіб, %</a:t>
            </a:r>
            <a:endParaRPr lang="ru-RU" sz="2400" dirty="0">
              <a:solidFill>
                <a:srgbClr val="0C788E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612775" y="1600200"/>
          <a:ext cx="8153400" cy="49720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2800" b="1" dirty="0" smtClean="0">
                <a:solidFill>
                  <a:srgbClr val="0C788E"/>
                </a:solidFill>
              </a:rPr>
              <a:t>Частка сільської молоді в обсягах прийому до ВНЗ </a:t>
            </a:r>
            <a:r>
              <a:rPr lang="en-US" sz="2800" b="1" dirty="0" smtClean="0">
                <a:solidFill>
                  <a:srgbClr val="0C788E"/>
                </a:solidFill>
              </a:rPr>
              <a:t>III</a:t>
            </a:r>
            <a:r>
              <a:rPr lang="uk-UA" sz="2800" b="1" dirty="0" smtClean="0">
                <a:solidFill>
                  <a:srgbClr val="0C788E"/>
                </a:solidFill>
              </a:rPr>
              <a:t>-</a:t>
            </a:r>
            <a:r>
              <a:rPr lang="en-US" sz="2800" b="1" dirty="0" smtClean="0">
                <a:solidFill>
                  <a:srgbClr val="0C788E"/>
                </a:solidFill>
              </a:rPr>
              <a:t>IV</a:t>
            </a:r>
            <a:r>
              <a:rPr lang="uk-UA" sz="2800" b="1" dirty="0" smtClean="0">
                <a:solidFill>
                  <a:srgbClr val="0C788E"/>
                </a:solidFill>
              </a:rPr>
              <a:t> р</a:t>
            </a:r>
            <a:r>
              <a:rPr lang="en-US" sz="2800" b="1" dirty="0" smtClean="0">
                <a:solidFill>
                  <a:srgbClr val="0C788E"/>
                </a:solidFill>
              </a:rPr>
              <a:t>.</a:t>
            </a:r>
            <a:r>
              <a:rPr lang="uk-UA" sz="2800" b="1" dirty="0" smtClean="0">
                <a:solidFill>
                  <a:srgbClr val="0C788E"/>
                </a:solidFill>
              </a:rPr>
              <a:t>а</a:t>
            </a:r>
            <a:r>
              <a:rPr lang="en-US" sz="2800" b="1" dirty="0" smtClean="0">
                <a:solidFill>
                  <a:srgbClr val="0C788E"/>
                </a:solidFill>
              </a:rPr>
              <a:t>.</a:t>
            </a:r>
            <a:r>
              <a:rPr lang="uk-UA" sz="2800" b="1" dirty="0" smtClean="0">
                <a:solidFill>
                  <a:srgbClr val="0C788E"/>
                </a:solidFill>
              </a:rPr>
              <a:t> різних сфер управління на початковий цикл навчання (%)</a:t>
            </a:r>
            <a:endParaRPr lang="ru-RU" sz="2800" dirty="0">
              <a:solidFill>
                <a:srgbClr val="0C788E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612775" y="1600200"/>
          <a:ext cx="8153400" cy="49006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153400" cy="990600"/>
          </a:xfrm>
        </p:spPr>
        <p:txBody>
          <a:bodyPr>
            <a:normAutofit/>
          </a:bodyPr>
          <a:lstStyle/>
          <a:p>
            <a:pPr algn="ctr"/>
            <a:r>
              <a:rPr lang="uk-UA" sz="2400" b="1" dirty="0" smtClean="0">
                <a:solidFill>
                  <a:srgbClr val="0C788E"/>
                </a:solidFill>
              </a:rPr>
              <a:t>Якісний склад вступників, зарахованих до числа студентів за ОКР «Бакалавр» денної форми навчання у 2013 році</a:t>
            </a:r>
            <a:endParaRPr lang="ru-RU" sz="2400" dirty="0">
              <a:solidFill>
                <a:srgbClr val="0C788E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28596" y="1600200"/>
          <a:ext cx="8337579" cy="49720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3600" dirty="0" smtClean="0">
                <a:solidFill>
                  <a:srgbClr val="0C788E"/>
                </a:solidFill>
              </a:rPr>
              <a:t>Особливості підготовки фахівців для аграрного сектору економіки</a:t>
            </a:r>
            <a:endParaRPr lang="ru-RU" sz="3600" dirty="0">
              <a:solidFill>
                <a:srgbClr val="0C788E"/>
              </a:solidFill>
            </a:endParaRPr>
          </a:p>
        </p:txBody>
      </p:sp>
      <p:pic>
        <p:nvPicPr>
          <p:cNvPr id="4" name="Схема 1"/>
          <p:cNvPicPr>
            <a:picLocks noGrp="1"/>
          </p:cNvPicPr>
          <p:nvPr>
            <p:ph sz="quarter" idx="1"/>
          </p:nvPr>
        </p:nvPicPr>
        <p:blipFill>
          <a:blip r:embed="rId2" cstate="print"/>
          <a:srcRect t="-6898" r="-4013" b="-12900"/>
          <a:stretch>
            <a:fillRect/>
          </a:stretch>
        </p:blipFill>
        <p:spPr bwMode="auto">
          <a:xfrm>
            <a:off x="1500166" y="1214422"/>
            <a:ext cx="6643734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jpeg"/></Relationships>
</file>

<file path=ppt/theme/_rels/themeOverr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jpeg"/></Relationships>
</file>

<file path=ppt/theme/_rels/themeOverr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jpeg"/></Relationships>
</file>

<file path=ppt/theme/_rels/themeOverr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jpeg"/></Relationships>
</file>

<file path=ppt/theme/_rels/themeOverr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jpeg"/></Relationships>
</file>

<file path=ppt/theme/_rels/themeOverr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jpeg"/></Relationships>
</file>

<file path=ppt/theme/_rels/themeOverr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jpeg"/></Relationships>
</file>

<file path=ppt/theme/_rels/themeOverr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Бумажная">
    <a:dk1>
      <a:sysClr val="windowText" lastClr="000000"/>
    </a:dk1>
    <a:lt1>
      <a:sysClr val="window" lastClr="FFFFFF"/>
    </a:lt1>
    <a:dk2>
      <a:srgbClr val="444D26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  <a:fontScheme name="Поток">
    <a:majorFont>
      <a:latin typeface="Calibri"/>
      <a:ea typeface=""/>
      <a:cs typeface=""/>
      <a:font script="Jpan" typeface="ＭＳ Ｐゴシック"/>
      <a:font script="Hang" typeface="HY중고딕"/>
      <a:font script="Hans" typeface="隶书"/>
      <a:font script="Hant" typeface="微軟正黑體"/>
      <a:font script="Arab" typeface="Traditional Arabic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Constantia"/>
      <a:ea typeface=""/>
      <a:cs typeface=""/>
      <a:font script="Jpan" typeface="HGP明朝E"/>
      <a:font script="Hang" typeface="HY신명조"/>
      <a:font script="Hans" typeface="宋体"/>
      <a:font script="Hant" typeface="新細明體"/>
      <a:font script="Arab" typeface="Majalla UI"/>
      <a:font script="Hebr" typeface="David"/>
      <a:font script="Thai" typeface="Browalli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inorFont>
  </a:fontScheme>
  <a:fmtScheme name="Поток">
    <a:fillStyleLst>
      <a:solidFill>
        <a:schemeClr val="phClr"/>
      </a:solidFill>
      <a:gradFill rotWithShape="1">
        <a:gsLst>
          <a:gs pos="0">
            <a:schemeClr val="phClr">
              <a:tint val="70000"/>
              <a:satMod val="130000"/>
            </a:schemeClr>
          </a:gs>
          <a:gs pos="43000">
            <a:schemeClr val="phClr">
              <a:tint val="44000"/>
              <a:satMod val="165000"/>
            </a:schemeClr>
          </a:gs>
          <a:gs pos="93000">
            <a:schemeClr val="phClr">
              <a:tint val="15000"/>
              <a:satMod val="165000"/>
            </a:schemeClr>
          </a:gs>
          <a:gs pos="100000">
            <a:schemeClr val="phClr">
              <a:tint val="5000"/>
              <a:satMod val="250000"/>
            </a:schemeClr>
          </a:gs>
        </a:gsLst>
        <a:path path="circle">
          <a:fillToRect l="50000" t="130000" r="50000" b="-30000"/>
        </a:path>
      </a:gradFill>
      <a:gradFill rotWithShape="1">
        <a:gsLst>
          <a:gs pos="0">
            <a:schemeClr val="phClr">
              <a:tint val="98000"/>
              <a:shade val="25000"/>
              <a:satMod val="250000"/>
            </a:schemeClr>
          </a:gs>
          <a:gs pos="68000">
            <a:schemeClr val="phClr">
              <a:tint val="86000"/>
              <a:satMod val="115000"/>
            </a:schemeClr>
          </a:gs>
          <a:gs pos="100000">
            <a:schemeClr val="phClr">
              <a:tint val="50000"/>
              <a:satMod val="150000"/>
            </a:schemeClr>
          </a:gs>
        </a:gsLst>
        <a:path path="circle">
          <a:fillToRect l="50000" t="130000" r="50000" b="-30000"/>
        </a:path>
      </a:gradFill>
    </a:fillStyleLst>
    <a:lnStyleLst>
      <a:ln w="9525" cap="flat" cmpd="sng" algn="ctr">
        <a:solidFill>
          <a:schemeClr val="phClr">
            <a:shade val="50000"/>
            <a:satMod val="103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57150" dist="38100" dir="5400000" algn="ctr" rotWithShape="0">
            <a:schemeClr val="phClr">
              <a:shade val="9000"/>
              <a:alpha val="48000"/>
              <a:satMod val="105000"/>
            </a:schemeClr>
          </a:outerShdw>
        </a:effectLst>
      </a:effectStyle>
      <a:effectStyle>
        <a:effectLst>
          <a:outerShdw blurRad="57150" dist="38100" dir="5400000" algn="ctr" rotWithShape="0">
            <a:schemeClr val="phClr">
              <a:shade val="9000"/>
              <a:alpha val="48000"/>
              <a:satMod val="105000"/>
            </a:schemeClr>
          </a:outerShdw>
        </a:effectLst>
      </a:effectStyle>
      <a:effectStyle>
        <a:effectLst>
          <a:outerShdw blurRad="57150" dist="38100" dir="5400000" algn="ctr" rotWithShape="0">
            <a:schemeClr val="phClr"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80000"/>
              <a:satMod val="400000"/>
            </a:schemeClr>
          </a:gs>
          <a:gs pos="25000">
            <a:schemeClr val="phClr">
              <a:tint val="83000"/>
              <a:satMod val="320000"/>
            </a:schemeClr>
          </a:gs>
          <a:gs pos="100000">
            <a:schemeClr val="phClr">
              <a:shade val="15000"/>
              <a:satMod val="320000"/>
            </a:schemeClr>
          </a:gs>
        </a:gsLst>
        <a:path path="circle">
          <a:fillToRect l="10000" t="110000" r="10000" b="100000"/>
        </a:path>
      </a:gradFill>
      <a:blipFill>
        <a:blip xmlns:r="http://schemas.openxmlformats.org/officeDocument/2006/relationships" r:embed="rId1">
          <a:duotone>
            <a:schemeClr val="phClr">
              <a:shade val="90000"/>
              <a:satMod val="150000"/>
            </a:schemeClr>
            <a:schemeClr val="phClr">
              <a:tint val="88000"/>
              <a:satMod val="150000"/>
            </a:schemeClr>
          </a:duotone>
        </a:blip>
        <a:tile tx="0" ty="0" sx="65000" sy="65000" flip="none" algn="tl"/>
      </a:blipFill>
    </a:bgFillStyleLst>
  </a:fmtScheme>
</a:themeOverride>
</file>

<file path=ppt/theme/themeOverride2.xml><?xml version="1.0" encoding="utf-8"?>
<a:themeOverride xmlns:a="http://schemas.openxmlformats.org/drawingml/2006/main">
  <a:clrScheme name="Бумажная">
    <a:dk1>
      <a:sysClr val="windowText" lastClr="000000"/>
    </a:dk1>
    <a:lt1>
      <a:sysClr val="window" lastClr="FFFFFF"/>
    </a:lt1>
    <a:dk2>
      <a:srgbClr val="444D26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  <a:fontScheme name="Поток">
    <a:majorFont>
      <a:latin typeface="Calibri"/>
      <a:ea typeface=""/>
      <a:cs typeface=""/>
      <a:font script="Jpan" typeface="ＭＳ Ｐゴシック"/>
      <a:font script="Hang" typeface="HY중고딕"/>
      <a:font script="Hans" typeface="隶书"/>
      <a:font script="Hant" typeface="微軟正黑體"/>
      <a:font script="Arab" typeface="Traditional Arabic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Constantia"/>
      <a:ea typeface=""/>
      <a:cs typeface=""/>
      <a:font script="Jpan" typeface="HGP明朝E"/>
      <a:font script="Hang" typeface="HY신명조"/>
      <a:font script="Hans" typeface="宋体"/>
      <a:font script="Hant" typeface="新細明體"/>
      <a:font script="Arab" typeface="Majalla UI"/>
      <a:font script="Hebr" typeface="David"/>
      <a:font script="Thai" typeface="Browalli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inorFont>
  </a:fontScheme>
  <a:fmtScheme name="Поток">
    <a:fillStyleLst>
      <a:solidFill>
        <a:schemeClr val="phClr"/>
      </a:solidFill>
      <a:gradFill rotWithShape="1">
        <a:gsLst>
          <a:gs pos="0">
            <a:schemeClr val="phClr">
              <a:tint val="70000"/>
              <a:satMod val="130000"/>
            </a:schemeClr>
          </a:gs>
          <a:gs pos="43000">
            <a:schemeClr val="phClr">
              <a:tint val="44000"/>
              <a:satMod val="165000"/>
            </a:schemeClr>
          </a:gs>
          <a:gs pos="93000">
            <a:schemeClr val="phClr">
              <a:tint val="15000"/>
              <a:satMod val="165000"/>
            </a:schemeClr>
          </a:gs>
          <a:gs pos="100000">
            <a:schemeClr val="phClr">
              <a:tint val="5000"/>
              <a:satMod val="250000"/>
            </a:schemeClr>
          </a:gs>
        </a:gsLst>
        <a:path path="circle">
          <a:fillToRect l="50000" t="130000" r="50000" b="-30000"/>
        </a:path>
      </a:gradFill>
      <a:gradFill rotWithShape="1">
        <a:gsLst>
          <a:gs pos="0">
            <a:schemeClr val="phClr">
              <a:tint val="98000"/>
              <a:shade val="25000"/>
              <a:satMod val="250000"/>
            </a:schemeClr>
          </a:gs>
          <a:gs pos="68000">
            <a:schemeClr val="phClr">
              <a:tint val="86000"/>
              <a:satMod val="115000"/>
            </a:schemeClr>
          </a:gs>
          <a:gs pos="100000">
            <a:schemeClr val="phClr">
              <a:tint val="50000"/>
              <a:satMod val="150000"/>
            </a:schemeClr>
          </a:gs>
        </a:gsLst>
        <a:path path="circle">
          <a:fillToRect l="50000" t="130000" r="50000" b="-30000"/>
        </a:path>
      </a:gradFill>
    </a:fillStyleLst>
    <a:lnStyleLst>
      <a:ln w="9525" cap="flat" cmpd="sng" algn="ctr">
        <a:solidFill>
          <a:schemeClr val="phClr">
            <a:shade val="50000"/>
            <a:satMod val="103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57150" dist="38100" dir="5400000" algn="ctr" rotWithShape="0">
            <a:schemeClr val="phClr">
              <a:shade val="9000"/>
              <a:alpha val="48000"/>
              <a:satMod val="105000"/>
            </a:schemeClr>
          </a:outerShdw>
        </a:effectLst>
      </a:effectStyle>
      <a:effectStyle>
        <a:effectLst>
          <a:outerShdw blurRad="57150" dist="38100" dir="5400000" algn="ctr" rotWithShape="0">
            <a:schemeClr val="phClr">
              <a:shade val="9000"/>
              <a:alpha val="48000"/>
              <a:satMod val="105000"/>
            </a:schemeClr>
          </a:outerShdw>
        </a:effectLst>
      </a:effectStyle>
      <a:effectStyle>
        <a:effectLst>
          <a:outerShdw blurRad="57150" dist="38100" dir="5400000" algn="ctr" rotWithShape="0">
            <a:schemeClr val="phClr"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80000"/>
              <a:satMod val="400000"/>
            </a:schemeClr>
          </a:gs>
          <a:gs pos="25000">
            <a:schemeClr val="phClr">
              <a:tint val="83000"/>
              <a:satMod val="320000"/>
            </a:schemeClr>
          </a:gs>
          <a:gs pos="100000">
            <a:schemeClr val="phClr">
              <a:shade val="15000"/>
              <a:satMod val="320000"/>
            </a:schemeClr>
          </a:gs>
        </a:gsLst>
        <a:path path="circle">
          <a:fillToRect l="10000" t="110000" r="10000" b="100000"/>
        </a:path>
      </a:gradFill>
      <a:blipFill>
        <a:blip xmlns:r="http://schemas.openxmlformats.org/officeDocument/2006/relationships" r:embed="rId1">
          <a:duotone>
            <a:schemeClr val="phClr">
              <a:shade val="90000"/>
              <a:satMod val="150000"/>
            </a:schemeClr>
            <a:schemeClr val="phClr">
              <a:tint val="88000"/>
              <a:satMod val="150000"/>
            </a:schemeClr>
          </a:duotone>
        </a:blip>
        <a:tile tx="0" ty="0" sx="65000" sy="65000" flip="none" algn="tl"/>
      </a:blipFill>
    </a:bgFillStyleLst>
  </a:fmtScheme>
</a:themeOverride>
</file>

<file path=ppt/theme/themeOverride3.xml><?xml version="1.0" encoding="utf-8"?>
<a:themeOverride xmlns:a="http://schemas.openxmlformats.org/drawingml/2006/main">
  <a:clrScheme name="Бумажная">
    <a:dk1>
      <a:sysClr val="windowText" lastClr="000000"/>
    </a:dk1>
    <a:lt1>
      <a:sysClr val="window" lastClr="FFFFFF"/>
    </a:lt1>
    <a:dk2>
      <a:srgbClr val="444D26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  <a:fontScheme name="Поток">
    <a:majorFont>
      <a:latin typeface="Calibri"/>
      <a:ea typeface=""/>
      <a:cs typeface=""/>
      <a:font script="Jpan" typeface="ＭＳ Ｐゴシック"/>
      <a:font script="Hang" typeface="HY중고딕"/>
      <a:font script="Hans" typeface="隶书"/>
      <a:font script="Hant" typeface="微軟正黑體"/>
      <a:font script="Arab" typeface="Traditional Arabic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Constantia"/>
      <a:ea typeface=""/>
      <a:cs typeface=""/>
      <a:font script="Jpan" typeface="HGP明朝E"/>
      <a:font script="Hang" typeface="HY신명조"/>
      <a:font script="Hans" typeface="宋体"/>
      <a:font script="Hant" typeface="新細明體"/>
      <a:font script="Arab" typeface="Majalla UI"/>
      <a:font script="Hebr" typeface="David"/>
      <a:font script="Thai" typeface="Browalli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inorFont>
  </a:fontScheme>
  <a:fmtScheme name="Поток">
    <a:fillStyleLst>
      <a:solidFill>
        <a:schemeClr val="phClr"/>
      </a:solidFill>
      <a:gradFill rotWithShape="1">
        <a:gsLst>
          <a:gs pos="0">
            <a:schemeClr val="phClr">
              <a:tint val="70000"/>
              <a:satMod val="130000"/>
            </a:schemeClr>
          </a:gs>
          <a:gs pos="43000">
            <a:schemeClr val="phClr">
              <a:tint val="44000"/>
              <a:satMod val="165000"/>
            </a:schemeClr>
          </a:gs>
          <a:gs pos="93000">
            <a:schemeClr val="phClr">
              <a:tint val="15000"/>
              <a:satMod val="165000"/>
            </a:schemeClr>
          </a:gs>
          <a:gs pos="100000">
            <a:schemeClr val="phClr">
              <a:tint val="5000"/>
              <a:satMod val="250000"/>
            </a:schemeClr>
          </a:gs>
        </a:gsLst>
        <a:path path="circle">
          <a:fillToRect l="50000" t="130000" r="50000" b="-30000"/>
        </a:path>
      </a:gradFill>
      <a:gradFill rotWithShape="1">
        <a:gsLst>
          <a:gs pos="0">
            <a:schemeClr val="phClr">
              <a:tint val="98000"/>
              <a:shade val="25000"/>
              <a:satMod val="250000"/>
            </a:schemeClr>
          </a:gs>
          <a:gs pos="68000">
            <a:schemeClr val="phClr">
              <a:tint val="86000"/>
              <a:satMod val="115000"/>
            </a:schemeClr>
          </a:gs>
          <a:gs pos="100000">
            <a:schemeClr val="phClr">
              <a:tint val="50000"/>
              <a:satMod val="150000"/>
            </a:schemeClr>
          </a:gs>
        </a:gsLst>
        <a:path path="circle">
          <a:fillToRect l="50000" t="130000" r="50000" b="-30000"/>
        </a:path>
      </a:gradFill>
    </a:fillStyleLst>
    <a:lnStyleLst>
      <a:ln w="9525" cap="flat" cmpd="sng" algn="ctr">
        <a:solidFill>
          <a:schemeClr val="phClr">
            <a:shade val="50000"/>
            <a:satMod val="103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57150" dist="38100" dir="5400000" algn="ctr" rotWithShape="0">
            <a:schemeClr val="phClr">
              <a:shade val="9000"/>
              <a:alpha val="48000"/>
              <a:satMod val="105000"/>
            </a:schemeClr>
          </a:outerShdw>
        </a:effectLst>
      </a:effectStyle>
      <a:effectStyle>
        <a:effectLst>
          <a:outerShdw blurRad="57150" dist="38100" dir="5400000" algn="ctr" rotWithShape="0">
            <a:schemeClr val="phClr">
              <a:shade val="9000"/>
              <a:alpha val="48000"/>
              <a:satMod val="105000"/>
            </a:schemeClr>
          </a:outerShdw>
        </a:effectLst>
      </a:effectStyle>
      <a:effectStyle>
        <a:effectLst>
          <a:outerShdw blurRad="57150" dist="38100" dir="5400000" algn="ctr" rotWithShape="0">
            <a:schemeClr val="phClr"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80000"/>
              <a:satMod val="400000"/>
            </a:schemeClr>
          </a:gs>
          <a:gs pos="25000">
            <a:schemeClr val="phClr">
              <a:tint val="83000"/>
              <a:satMod val="320000"/>
            </a:schemeClr>
          </a:gs>
          <a:gs pos="100000">
            <a:schemeClr val="phClr">
              <a:shade val="15000"/>
              <a:satMod val="320000"/>
            </a:schemeClr>
          </a:gs>
        </a:gsLst>
        <a:path path="circle">
          <a:fillToRect l="10000" t="110000" r="10000" b="100000"/>
        </a:path>
      </a:gradFill>
      <a:blipFill>
        <a:blip xmlns:r="http://schemas.openxmlformats.org/officeDocument/2006/relationships" r:embed="rId1">
          <a:duotone>
            <a:schemeClr val="phClr">
              <a:shade val="90000"/>
              <a:satMod val="150000"/>
            </a:schemeClr>
            <a:schemeClr val="phClr">
              <a:tint val="88000"/>
              <a:satMod val="150000"/>
            </a:schemeClr>
          </a:duotone>
        </a:blip>
        <a:tile tx="0" ty="0" sx="65000" sy="65000" flip="none" algn="tl"/>
      </a:blipFill>
    </a:bgFillStyleLst>
  </a:fmtScheme>
</a:themeOverride>
</file>

<file path=ppt/theme/themeOverride4.xml><?xml version="1.0" encoding="utf-8"?>
<a:themeOverride xmlns:a="http://schemas.openxmlformats.org/drawingml/2006/main">
  <a:clrScheme name="Бумажная">
    <a:dk1>
      <a:sysClr val="windowText" lastClr="000000"/>
    </a:dk1>
    <a:lt1>
      <a:sysClr val="window" lastClr="FFFFFF"/>
    </a:lt1>
    <a:dk2>
      <a:srgbClr val="444D26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  <a:fontScheme name="Поток">
    <a:majorFont>
      <a:latin typeface="Calibri"/>
      <a:ea typeface=""/>
      <a:cs typeface=""/>
      <a:font script="Jpan" typeface="ＭＳ Ｐゴシック"/>
      <a:font script="Hang" typeface="HY중고딕"/>
      <a:font script="Hans" typeface="隶书"/>
      <a:font script="Hant" typeface="微軟正黑體"/>
      <a:font script="Arab" typeface="Traditional Arabic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Constantia"/>
      <a:ea typeface=""/>
      <a:cs typeface=""/>
      <a:font script="Jpan" typeface="HGP明朝E"/>
      <a:font script="Hang" typeface="HY신명조"/>
      <a:font script="Hans" typeface="宋体"/>
      <a:font script="Hant" typeface="新細明體"/>
      <a:font script="Arab" typeface="Majalla UI"/>
      <a:font script="Hebr" typeface="David"/>
      <a:font script="Thai" typeface="Browalli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inorFont>
  </a:fontScheme>
  <a:fmtScheme name="Поток">
    <a:fillStyleLst>
      <a:solidFill>
        <a:schemeClr val="phClr"/>
      </a:solidFill>
      <a:gradFill rotWithShape="1">
        <a:gsLst>
          <a:gs pos="0">
            <a:schemeClr val="phClr">
              <a:tint val="70000"/>
              <a:satMod val="130000"/>
            </a:schemeClr>
          </a:gs>
          <a:gs pos="43000">
            <a:schemeClr val="phClr">
              <a:tint val="44000"/>
              <a:satMod val="165000"/>
            </a:schemeClr>
          </a:gs>
          <a:gs pos="93000">
            <a:schemeClr val="phClr">
              <a:tint val="15000"/>
              <a:satMod val="165000"/>
            </a:schemeClr>
          </a:gs>
          <a:gs pos="100000">
            <a:schemeClr val="phClr">
              <a:tint val="5000"/>
              <a:satMod val="250000"/>
            </a:schemeClr>
          </a:gs>
        </a:gsLst>
        <a:path path="circle">
          <a:fillToRect l="50000" t="130000" r="50000" b="-30000"/>
        </a:path>
      </a:gradFill>
      <a:gradFill rotWithShape="1">
        <a:gsLst>
          <a:gs pos="0">
            <a:schemeClr val="phClr">
              <a:tint val="98000"/>
              <a:shade val="25000"/>
              <a:satMod val="250000"/>
            </a:schemeClr>
          </a:gs>
          <a:gs pos="68000">
            <a:schemeClr val="phClr">
              <a:tint val="86000"/>
              <a:satMod val="115000"/>
            </a:schemeClr>
          </a:gs>
          <a:gs pos="100000">
            <a:schemeClr val="phClr">
              <a:tint val="50000"/>
              <a:satMod val="150000"/>
            </a:schemeClr>
          </a:gs>
        </a:gsLst>
        <a:path path="circle">
          <a:fillToRect l="50000" t="130000" r="50000" b="-30000"/>
        </a:path>
      </a:gradFill>
    </a:fillStyleLst>
    <a:lnStyleLst>
      <a:ln w="9525" cap="flat" cmpd="sng" algn="ctr">
        <a:solidFill>
          <a:schemeClr val="phClr">
            <a:shade val="50000"/>
            <a:satMod val="103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57150" dist="38100" dir="5400000" algn="ctr" rotWithShape="0">
            <a:schemeClr val="phClr">
              <a:shade val="9000"/>
              <a:alpha val="48000"/>
              <a:satMod val="105000"/>
            </a:schemeClr>
          </a:outerShdw>
        </a:effectLst>
      </a:effectStyle>
      <a:effectStyle>
        <a:effectLst>
          <a:outerShdw blurRad="57150" dist="38100" dir="5400000" algn="ctr" rotWithShape="0">
            <a:schemeClr val="phClr">
              <a:shade val="9000"/>
              <a:alpha val="48000"/>
              <a:satMod val="105000"/>
            </a:schemeClr>
          </a:outerShdw>
        </a:effectLst>
      </a:effectStyle>
      <a:effectStyle>
        <a:effectLst>
          <a:outerShdw blurRad="57150" dist="38100" dir="5400000" algn="ctr" rotWithShape="0">
            <a:schemeClr val="phClr"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80000"/>
              <a:satMod val="400000"/>
            </a:schemeClr>
          </a:gs>
          <a:gs pos="25000">
            <a:schemeClr val="phClr">
              <a:tint val="83000"/>
              <a:satMod val="320000"/>
            </a:schemeClr>
          </a:gs>
          <a:gs pos="100000">
            <a:schemeClr val="phClr">
              <a:shade val="15000"/>
              <a:satMod val="320000"/>
            </a:schemeClr>
          </a:gs>
        </a:gsLst>
        <a:path path="circle">
          <a:fillToRect l="10000" t="110000" r="10000" b="100000"/>
        </a:path>
      </a:gradFill>
      <a:blipFill>
        <a:blip xmlns:r="http://schemas.openxmlformats.org/officeDocument/2006/relationships" r:embed="rId1">
          <a:duotone>
            <a:schemeClr val="phClr">
              <a:shade val="90000"/>
              <a:satMod val="150000"/>
            </a:schemeClr>
            <a:schemeClr val="phClr">
              <a:tint val="88000"/>
              <a:satMod val="150000"/>
            </a:schemeClr>
          </a:duotone>
        </a:blip>
        <a:tile tx="0" ty="0" sx="65000" sy="65000" flip="none" algn="tl"/>
      </a:blipFill>
    </a:bgFillStyleLst>
  </a:fmtScheme>
</a:themeOverride>
</file>

<file path=ppt/theme/themeOverride5.xml><?xml version="1.0" encoding="utf-8"?>
<a:themeOverride xmlns:a="http://schemas.openxmlformats.org/drawingml/2006/main">
  <a:clrScheme name="Бумажная">
    <a:dk1>
      <a:sysClr val="windowText" lastClr="000000"/>
    </a:dk1>
    <a:lt1>
      <a:sysClr val="window" lastClr="FFFFFF"/>
    </a:lt1>
    <a:dk2>
      <a:srgbClr val="444D26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  <a:fontScheme name="Поток">
    <a:majorFont>
      <a:latin typeface="Calibri"/>
      <a:ea typeface=""/>
      <a:cs typeface=""/>
      <a:font script="Jpan" typeface="ＭＳ Ｐゴシック"/>
      <a:font script="Hang" typeface="HY중고딕"/>
      <a:font script="Hans" typeface="隶书"/>
      <a:font script="Hant" typeface="微軟正黑體"/>
      <a:font script="Arab" typeface="Traditional Arabic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Constantia"/>
      <a:ea typeface=""/>
      <a:cs typeface=""/>
      <a:font script="Jpan" typeface="HGP明朝E"/>
      <a:font script="Hang" typeface="HY신명조"/>
      <a:font script="Hans" typeface="宋体"/>
      <a:font script="Hant" typeface="新細明體"/>
      <a:font script="Arab" typeface="Majalla UI"/>
      <a:font script="Hebr" typeface="David"/>
      <a:font script="Thai" typeface="Browalli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inorFont>
  </a:fontScheme>
  <a:fmtScheme name="Поток">
    <a:fillStyleLst>
      <a:solidFill>
        <a:schemeClr val="phClr"/>
      </a:solidFill>
      <a:gradFill rotWithShape="1">
        <a:gsLst>
          <a:gs pos="0">
            <a:schemeClr val="phClr">
              <a:tint val="70000"/>
              <a:satMod val="130000"/>
            </a:schemeClr>
          </a:gs>
          <a:gs pos="43000">
            <a:schemeClr val="phClr">
              <a:tint val="44000"/>
              <a:satMod val="165000"/>
            </a:schemeClr>
          </a:gs>
          <a:gs pos="93000">
            <a:schemeClr val="phClr">
              <a:tint val="15000"/>
              <a:satMod val="165000"/>
            </a:schemeClr>
          </a:gs>
          <a:gs pos="100000">
            <a:schemeClr val="phClr">
              <a:tint val="5000"/>
              <a:satMod val="250000"/>
            </a:schemeClr>
          </a:gs>
        </a:gsLst>
        <a:path path="circle">
          <a:fillToRect l="50000" t="130000" r="50000" b="-30000"/>
        </a:path>
      </a:gradFill>
      <a:gradFill rotWithShape="1">
        <a:gsLst>
          <a:gs pos="0">
            <a:schemeClr val="phClr">
              <a:tint val="98000"/>
              <a:shade val="25000"/>
              <a:satMod val="250000"/>
            </a:schemeClr>
          </a:gs>
          <a:gs pos="68000">
            <a:schemeClr val="phClr">
              <a:tint val="86000"/>
              <a:satMod val="115000"/>
            </a:schemeClr>
          </a:gs>
          <a:gs pos="100000">
            <a:schemeClr val="phClr">
              <a:tint val="50000"/>
              <a:satMod val="150000"/>
            </a:schemeClr>
          </a:gs>
        </a:gsLst>
        <a:path path="circle">
          <a:fillToRect l="50000" t="130000" r="50000" b="-30000"/>
        </a:path>
      </a:gradFill>
    </a:fillStyleLst>
    <a:lnStyleLst>
      <a:ln w="9525" cap="flat" cmpd="sng" algn="ctr">
        <a:solidFill>
          <a:schemeClr val="phClr">
            <a:shade val="50000"/>
            <a:satMod val="103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57150" dist="38100" dir="5400000" algn="ctr" rotWithShape="0">
            <a:schemeClr val="phClr">
              <a:shade val="9000"/>
              <a:alpha val="48000"/>
              <a:satMod val="105000"/>
            </a:schemeClr>
          </a:outerShdw>
        </a:effectLst>
      </a:effectStyle>
      <a:effectStyle>
        <a:effectLst>
          <a:outerShdw blurRad="57150" dist="38100" dir="5400000" algn="ctr" rotWithShape="0">
            <a:schemeClr val="phClr">
              <a:shade val="9000"/>
              <a:alpha val="48000"/>
              <a:satMod val="105000"/>
            </a:schemeClr>
          </a:outerShdw>
        </a:effectLst>
      </a:effectStyle>
      <a:effectStyle>
        <a:effectLst>
          <a:outerShdw blurRad="57150" dist="38100" dir="5400000" algn="ctr" rotWithShape="0">
            <a:schemeClr val="phClr"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80000"/>
              <a:satMod val="400000"/>
            </a:schemeClr>
          </a:gs>
          <a:gs pos="25000">
            <a:schemeClr val="phClr">
              <a:tint val="83000"/>
              <a:satMod val="320000"/>
            </a:schemeClr>
          </a:gs>
          <a:gs pos="100000">
            <a:schemeClr val="phClr">
              <a:shade val="15000"/>
              <a:satMod val="320000"/>
            </a:schemeClr>
          </a:gs>
        </a:gsLst>
        <a:path path="circle">
          <a:fillToRect l="10000" t="110000" r="10000" b="100000"/>
        </a:path>
      </a:gradFill>
      <a:blipFill>
        <a:blip xmlns:r="http://schemas.openxmlformats.org/officeDocument/2006/relationships" r:embed="rId1">
          <a:duotone>
            <a:schemeClr val="phClr">
              <a:shade val="90000"/>
              <a:satMod val="150000"/>
            </a:schemeClr>
            <a:schemeClr val="phClr">
              <a:tint val="88000"/>
              <a:satMod val="150000"/>
            </a:schemeClr>
          </a:duotone>
        </a:blip>
        <a:tile tx="0" ty="0" sx="65000" sy="65000" flip="none" algn="tl"/>
      </a:blipFill>
    </a:bgFillStyleLst>
  </a:fmtScheme>
</a:themeOverride>
</file>

<file path=ppt/theme/themeOverride6.xml><?xml version="1.0" encoding="utf-8"?>
<a:themeOverride xmlns:a="http://schemas.openxmlformats.org/drawingml/2006/main">
  <a:clrScheme name="Бумажная">
    <a:dk1>
      <a:sysClr val="windowText" lastClr="000000"/>
    </a:dk1>
    <a:lt1>
      <a:sysClr val="window" lastClr="FFFFFF"/>
    </a:lt1>
    <a:dk2>
      <a:srgbClr val="444D26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  <a:fontScheme name="Поток">
    <a:majorFont>
      <a:latin typeface="Calibri"/>
      <a:ea typeface=""/>
      <a:cs typeface=""/>
      <a:font script="Jpan" typeface="ＭＳ Ｐゴシック"/>
      <a:font script="Hang" typeface="HY중고딕"/>
      <a:font script="Hans" typeface="隶书"/>
      <a:font script="Hant" typeface="微軟正黑體"/>
      <a:font script="Arab" typeface="Traditional Arabic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Constantia"/>
      <a:ea typeface=""/>
      <a:cs typeface=""/>
      <a:font script="Jpan" typeface="HGP明朝E"/>
      <a:font script="Hang" typeface="HY신명조"/>
      <a:font script="Hans" typeface="宋体"/>
      <a:font script="Hant" typeface="新細明體"/>
      <a:font script="Arab" typeface="Majalla UI"/>
      <a:font script="Hebr" typeface="David"/>
      <a:font script="Thai" typeface="Browalli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inorFont>
  </a:fontScheme>
  <a:fmtScheme name="Поток">
    <a:fillStyleLst>
      <a:solidFill>
        <a:schemeClr val="phClr"/>
      </a:solidFill>
      <a:gradFill rotWithShape="1">
        <a:gsLst>
          <a:gs pos="0">
            <a:schemeClr val="phClr">
              <a:tint val="70000"/>
              <a:satMod val="130000"/>
            </a:schemeClr>
          </a:gs>
          <a:gs pos="43000">
            <a:schemeClr val="phClr">
              <a:tint val="44000"/>
              <a:satMod val="165000"/>
            </a:schemeClr>
          </a:gs>
          <a:gs pos="93000">
            <a:schemeClr val="phClr">
              <a:tint val="15000"/>
              <a:satMod val="165000"/>
            </a:schemeClr>
          </a:gs>
          <a:gs pos="100000">
            <a:schemeClr val="phClr">
              <a:tint val="5000"/>
              <a:satMod val="250000"/>
            </a:schemeClr>
          </a:gs>
        </a:gsLst>
        <a:path path="circle">
          <a:fillToRect l="50000" t="130000" r="50000" b="-30000"/>
        </a:path>
      </a:gradFill>
      <a:gradFill rotWithShape="1">
        <a:gsLst>
          <a:gs pos="0">
            <a:schemeClr val="phClr">
              <a:tint val="98000"/>
              <a:shade val="25000"/>
              <a:satMod val="250000"/>
            </a:schemeClr>
          </a:gs>
          <a:gs pos="68000">
            <a:schemeClr val="phClr">
              <a:tint val="86000"/>
              <a:satMod val="115000"/>
            </a:schemeClr>
          </a:gs>
          <a:gs pos="100000">
            <a:schemeClr val="phClr">
              <a:tint val="50000"/>
              <a:satMod val="150000"/>
            </a:schemeClr>
          </a:gs>
        </a:gsLst>
        <a:path path="circle">
          <a:fillToRect l="50000" t="130000" r="50000" b="-30000"/>
        </a:path>
      </a:gradFill>
    </a:fillStyleLst>
    <a:lnStyleLst>
      <a:ln w="9525" cap="flat" cmpd="sng" algn="ctr">
        <a:solidFill>
          <a:schemeClr val="phClr">
            <a:shade val="50000"/>
            <a:satMod val="103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57150" dist="38100" dir="5400000" algn="ctr" rotWithShape="0">
            <a:schemeClr val="phClr">
              <a:shade val="9000"/>
              <a:alpha val="48000"/>
              <a:satMod val="105000"/>
            </a:schemeClr>
          </a:outerShdw>
        </a:effectLst>
      </a:effectStyle>
      <a:effectStyle>
        <a:effectLst>
          <a:outerShdw blurRad="57150" dist="38100" dir="5400000" algn="ctr" rotWithShape="0">
            <a:schemeClr val="phClr">
              <a:shade val="9000"/>
              <a:alpha val="48000"/>
              <a:satMod val="105000"/>
            </a:schemeClr>
          </a:outerShdw>
        </a:effectLst>
      </a:effectStyle>
      <a:effectStyle>
        <a:effectLst>
          <a:outerShdw blurRad="57150" dist="38100" dir="5400000" algn="ctr" rotWithShape="0">
            <a:schemeClr val="phClr"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80000"/>
              <a:satMod val="400000"/>
            </a:schemeClr>
          </a:gs>
          <a:gs pos="25000">
            <a:schemeClr val="phClr">
              <a:tint val="83000"/>
              <a:satMod val="320000"/>
            </a:schemeClr>
          </a:gs>
          <a:gs pos="100000">
            <a:schemeClr val="phClr">
              <a:shade val="15000"/>
              <a:satMod val="320000"/>
            </a:schemeClr>
          </a:gs>
        </a:gsLst>
        <a:path path="circle">
          <a:fillToRect l="10000" t="110000" r="10000" b="100000"/>
        </a:path>
      </a:gradFill>
      <a:blipFill>
        <a:blip xmlns:r="http://schemas.openxmlformats.org/officeDocument/2006/relationships" r:embed="rId1">
          <a:duotone>
            <a:schemeClr val="phClr">
              <a:shade val="90000"/>
              <a:satMod val="150000"/>
            </a:schemeClr>
            <a:schemeClr val="phClr">
              <a:tint val="88000"/>
              <a:satMod val="150000"/>
            </a:schemeClr>
          </a:duotone>
        </a:blip>
        <a:tile tx="0" ty="0" sx="65000" sy="65000" flip="none" algn="tl"/>
      </a:blipFill>
    </a:bgFillStyleLst>
  </a:fmtScheme>
</a:themeOverride>
</file>

<file path=ppt/theme/themeOverride7.xml><?xml version="1.0" encoding="utf-8"?>
<a:themeOverride xmlns:a="http://schemas.openxmlformats.org/drawingml/2006/main">
  <a:clrScheme name="Бумажная">
    <a:dk1>
      <a:sysClr val="windowText" lastClr="000000"/>
    </a:dk1>
    <a:lt1>
      <a:sysClr val="window" lastClr="FFFFFF"/>
    </a:lt1>
    <a:dk2>
      <a:srgbClr val="444D26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  <a:fontScheme name="Поток">
    <a:majorFont>
      <a:latin typeface="Calibri"/>
      <a:ea typeface=""/>
      <a:cs typeface=""/>
      <a:font script="Jpan" typeface="ＭＳ Ｐゴシック"/>
      <a:font script="Hang" typeface="HY중고딕"/>
      <a:font script="Hans" typeface="隶书"/>
      <a:font script="Hant" typeface="微軟正黑體"/>
      <a:font script="Arab" typeface="Traditional Arabic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Constantia"/>
      <a:ea typeface=""/>
      <a:cs typeface=""/>
      <a:font script="Jpan" typeface="HGP明朝E"/>
      <a:font script="Hang" typeface="HY신명조"/>
      <a:font script="Hans" typeface="宋体"/>
      <a:font script="Hant" typeface="新細明體"/>
      <a:font script="Arab" typeface="Majalla UI"/>
      <a:font script="Hebr" typeface="David"/>
      <a:font script="Thai" typeface="Browalli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inorFont>
  </a:fontScheme>
  <a:fmtScheme name="Поток">
    <a:fillStyleLst>
      <a:solidFill>
        <a:schemeClr val="phClr"/>
      </a:solidFill>
      <a:gradFill rotWithShape="1">
        <a:gsLst>
          <a:gs pos="0">
            <a:schemeClr val="phClr">
              <a:tint val="70000"/>
              <a:satMod val="130000"/>
            </a:schemeClr>
          </a:gs>
          <a:gs pos="43000">
            <a:schemeClr val="phClr">
              <a:tint val="44000"/>
              <a:satMod val="165000"/>
            </a:schemeClr>
          </a:gs>
          <a:gs pos="93000">
            <a:schemeClr val="phClr">
              <a:tint val="15000"/>
              <a:satMod val="165000"/>
            </a:schemeClr>
          </a:gs>
          <a:gs pos="100000">
            <a:schemeClr val="phClr">
              <a:tint val="5000"/>
              <a:satMod val="250000"/>
            </a:schemeClr>
          </a:gs>
        </a:gsLst>
        <a:path path="circle">
          <a:fillToRect l="50000" t="130000" r="50000" b="-30000"/>
        </a:path>
      </a:gradFill>
      <a:gradFill rotWithShape="1">
        <a:gsLst>
          <a:gs pos="0">
            <a:schemeClr val="phClr">
              <a:tint val="98000"/>
              <a:shade val="25000"/>
              <a:satMod val="250000"/>
            </a:schemeClr>
          </a:gs>
          <a:gs pos="68000">
            <a:schemeClr val="phClr">
              <a:tint val="86000"/>
              <a:satMod val="115000"/>
            </a:schemeClr>
          </a:gs>
          <a:gs pos="100000">
            <a:schemeClr val="phClr">
              <a:tint val="50000"/>
              <a:satMod val="150000"/>
            </a:schemeClr>
          </a:gs>
        </a:gsLst>
        <a:path path="circle">
          <a:fillToRect l="50000" t="130000" r="50000" b="-30000"/>
        </a:path>
      </a:gradFill>
    </a:fillStyleLst>
    <a:lnStyleLst>
      <a:ln w="9525" cap="flat" cmpd="sng" algn="ctr">
        <a:solidFill>
          <a:schemeClr val="phClr">
            <a:shade val="50000"/>
            <a:satMod val="103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57150" dist="38100" dir="5400000" algn="ctr" rotWithShape="0">
            <a:schemeClr val="phClr">
              <a:shade val="9000"/>
              <a:alpha val="48000"/>
              <a:satMod val="105000"/>
            </a:schemeClr>
          </a:outerShdw>
        </a:effectLst>
      </a:effectStyle>
      <a:effectStyle>
        <a:effectLst>
          <a:outerShdw blurRad="57150" dist="38100" dir="5400000" algn="ctr" rotWithShape="0">
            <a:schemeClr val="phClr">
              <a:shade val="9000"/>
              <a:alpha val="48000"/>
              <a:satMod val="105000"/>
            </a:schemeClr>
          </a:outerShdw>
        </a:effectLst>
      </a:effectStyle>
      <a:effectStyle>
        <a:effectLst>
          <a:outerShdw blurRad="57150" dist="38100" dir="5400000" algn="ctr" rotWithShape="0">
            <a:schemeClr val="phClr"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80000"/>
              <a:satMod val="400000"/>
            </a:schemeClr>
          </a:gs>
          <a:gs pos="25000">
            <a:schemeClr val="phClr">
              <a:tint val="83000"/>
              <a:satMod val="320000"/>
            </a:schemeClr>
          </a:gs>
          <a:gs pos="100000">
            <a:schemeClr val="phClr">
              <a:shade val="15000"/>
              <a:satMod val="320000"/>
            </a:schemeClr>
          </a:gs>
        </a:gsLst>
        <a:path path="circle">
          <a:fillToRect l="10000" t="110000" r="10000" b="100000"/>
        </a:path>
      </a:gradFill>
      <a:blipFill>
        <a:blip xmlns:r="http://schemas.openxmlformats.org/officeDocument/2006/relationships" r:embed="rId1">
          <a:duotone>
            <a:schemeClr val="phClr">
              <a:shade val="90000"/>
              <a:satMod val="150000"/>
            </a:schemeClr>
            <a:schemeClr val="phClr">
              <a:tint val="88000"/>
              <a:satMod val="150000"/>
            </a:schemeClr>
          </a:duotone>
        </a:blip>
        <a:tile tx="0" ty="0" sx="65000" sy="65000" flip="none" algn="tl"/>
      </a:blipFill>
    </a:bgFillStyleLst>
  </a:fmtScheme>
</a:themeOverride>
</file>

<file path=ppt/theme/themeOverride8.xml><?xml version="1.0" encoding="utf-8"?>
<a:themeOverride xmlns:a="http://schemas.openxmlformats.org/drawingml/2006/main">
  <a:clrScheme name="Бумажная">
    <a:dk1>
      <a:sysClr val="windowText" lastClr="000000"/>
    </a:dk1>
    <a:lt1>
      <a:sysClr val="window" lastClr="FFFFFF"/>
    </a:lt1>
    <a:dk2>
      <a:srgbClr val="444D26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  <a:fontScheme name="Поток">
    <a:majorFont>
      <a:latin typeface="Calibri"/>
      <a:ea typeface=""/>
      <a:cs typeface=""/>
      <a:font script="Jpan" typeface="ＭＳ Ｐゴシック"/>
      <a:font script="Hang" typeface="HY중고딕"/>
      <a:font script="Hans" typeface="隶书"/>
      <a:font script="Hant" typeface="微軟正黑體"/>
      <a:font script="Arab" typeface="Traditional Arabic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Constantia"/>
      <a:ea typeface=""/>
      <a:cs typeface=""/>
      <a:font script="Jpan" typeface="HGP明朝E"/>
      <a:font script="Hang" typeface="HY신명조"/>
      <a:font script="Hans" typeface="宋体"/>
      <a:font script="Hant" typeface="新細明體"/>
      <a:font script="Arab" typeface="Majalla UI"/>
      <a:font script="Hebr" typeface="David"/>
      <a:font script="Thai" typeface="Browalli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inorFont>
  </a:fontScheme>
  <a:fmtScheme name="Поток">
    <a:fillStyleLst>
      <a:solidFill>
        <a:schemeClr val="phClr"/>
      </a:solidFill>
      <a:gradFill rotWithShape="1">
        <a:gsLst>
          <a:gs pos="0">
            <a:schemeClr val="phClr">
              <a:tint val="70000"/>
              <a:satMod val="130000"/>
            </a:schemeClr>
          </a:gs>
          <a:gs pos="43000">
            <a:schemeClr val="phClr">
              <a:tint val="44000"/>
              <a:satMod val="165000"/>
            </a:schemeClr>
          </a:gs>
          <a:gs pos="93000">
            <a:schemeClr val="phClr">
              <a:tint val="15000"/>
              <a:satMod val="165000"/>
            </a:schemeClr>
          </a:gs>
          <a:gs pos="100000">
            <a:schemeClr val="phClr">
              <a:tint val="5000"/>
              <a:satMod val="250000"/>
            </a:schemeClr>
          </a:gs>
        </a:gsLst>
        <a:path path="circle">
          <a:fillToRect l="50000" t="130000" r="50000" b="-30000"/>
        </a:path>
      </a:gradFill>
      <a:gradFill rotWithShape="1">
        <a:gsLst>
          <a:gs pos="0">
            <a:schemeClr val="phClr">
              <a:tint val="98000"/>
              <a:shade val="25000"/>
              <a:satMod val="250000"/>
            </a:schemeClr>
          </a:gs>
          <a:gs pos="68000">
            <a:schemeClr val="phClr">
              <a:tint val="86000"/>
              <a:satMod val="115000"/>
            </a:schemeClr>
          </a:gs>
          <a:gs pos="100000">
            <a:schemeClr val="phClr">
              <a:tint val="50000"/>
              <a:satMod val="150000"/>
            </a:schemeClr>
          </a:gs>
        </a:gsLst>
        <a:path path="circle">
          <a:fillToRect l="50000" t="130000" r="50000" b="-30000"/>
        </a:path>
      </a:gradFill>
    </a:fillStyleLst>
    <a:lnStyleLst>
      <a:ln w="9525" cap="flat" cmpd="sng" algn="ctr">
        <a:solidFill>
          <a:schemeClr val="phClr">
            <a:shade val="50000"/>
            <a:satMod val="103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57150" dist="38100" dir="5400000" algn="ctr" rotWithShape="0">
            <a:schemeClr val="phClr">
              <a:shade val="9000"/>
              <a:alpha val="48000"/>
              <a:satMod val="105000"/>
            </a:schemeClr>
          </a:outerShdw>
        </a:effectLst>
      </a:effectStyle>
      <a:effectStyle>
        <a:effectLst>
          <a:outerShdw blurRad="57150" dist="38100" dir="5400000" algn="ctr" rotWithShape="0">
            <a:schemeClr val="phClr">
              <a:shade val="9000"/>
              <a:alpha val="48000"/>
              <a:satMod val="105000"/>
            </a:schemeClr>
          </a:outerShdw>
        </a:effectLst>
      </a:effectStyle>
      <a:effectStyle>
        <a:effectLst>
          <a:outerShdw blurRad="57150" dist="38100" dir="5400000" algn="ctr" rotWithShape="0">
            <a:schemeClr val="phClr"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80000"/>
              <a:satMod val="400000"/>
            </a:schemeClr>
          </a:gs>
          <a:gs pos="25000">
            <a:schemeClr val="phClr">
              <a:tint val="83000"/>
              <a:satMod val="320000"/>
            </a:schemeClr>
          </a:gs>
          <a:gs pos="100000">
            <a:schemeClr val="phClr">
              <a:shade val="15000"/>
              <a:satMod val="320000"/>
            </a:schemeClr>
          </a:gs>
        </a:gsLst>
        <a:path path="circle">
          <a:fillToRect l="10000" t="110000" r="10000" b="100000"/>
        </a:path>
      </a:gradFill>
      <a:blipFill>
        <a:blip xmlns:r="http://schemas.openxmlformats.org/officeDocument/2006/relationships" r:embed="rId1">
          <a:duotone>
            <a:schemeClr val="phClr">
              <a:shade val="90000"/>
              <a:satMod val="150000"/>
            </a:schemeClr>
            <a:schemeClr val="phClr">
              <a:tint val="88000"/>
              <a:satMod val="150000"/>
            </a:schemeClr>
          </a:duotone>
        </a:blip>
        <a:tile tx="0" ty="0" sx="65000" sy="65000" flip="none" algn="tl"/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6035</TotalTime>
  <Words>1137</Words>
  <Application>Microsoft Office PowerPoint</Application>
  <PresentationFormat>Экран (4:3)</PresentationFormat>
  <Paragraphs>276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Обычная</vt:lpstr>
      <vt:lpstr>Стан та перспективи розвитку аграрної освіти в Україні</vt:lpstr>
      <vt:lpstr>Сучасна вища аграрна освіта</vt:lpstr>
      <vt:lpstr>Динаміка кількості спеціальностей, за якими здійснюється підготовка фахівців ОКР “Магістр” у ВНЗ III-IV рівнів акредитації</vt:lpstr>
      <vt:lpstr>Кількість спеціальностей у ВНЗ  III-IV рівнів акредитації</vt:lpstr>
      <vt:lpstr>Структура ліцензованих обсягів прийому студентів денної форми навчання до вищих навчальних закладів  ІІІ-IV р.а. за напрямами підготовки, осіб, %</vt:lpstr>
      <vt:lpstr>Структура ліцензованих обсягів прийому студентів денної форми навчання до ВНЗ  I−II  р.а.  за напрямами підготовки, осіб, %</vt:lpstr>
      <vt:lpstr>Частка сільської молоді в обсягах прийому до ВНЗ III-IV р.а. різних сфер управління на початковий цикл навчання (%)</vt:lpstr>
      <vt:lpstr>Якісний склад вступників, зарахованих до числа студентів за ОКР «Бакалавр» денної форми навчання у 2013 році</vt:lpstr>
      <vt:lpstr>Особливості підготовки фахівців для аграрного сектору економіки</vt:lpstr>
      <vt:lpstr>Навчально-практичні центри Міністерства аграрної політики та продовольства України</vt:lpstr>
      <vt:lpstr>Навчально-практичні центри аграрних ВНЗ І-ІІ р.а. (14)</vt:lpstr>
      <vt:lpstr>Навчально-практичні центри аграрних ВНЗ ІІІ-ІV р.а. (6)</vt:lpstr>
      <vt:lpstr>Випуск та працевлаштування студентів ОКР  «молодший спеціаліст»</vt:lpstr>
      <vt:lpstr>Випуск та працевлаштування студентів ОКР «бакалавр»</vt:lpstr>
      <vt:lpstr>Слайд 15</vt:lpstr>
      <vt:lpstr>Слайд 16</vt:lpstr>
      <vt:lpstr>Слайд 17</vt:lpstr>
      <vt:lpstr>Слайд 18</vt:lpstr>
      <vt:lpstr>Інноваційні процеси в аграрній освіті</vt:lpstr>
      <vt:lpstr>Дякую за увагу!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user</cp:lastModifiedBy>
  <cp:revision>830</cp:revision>
  <cp:lastPrinted>2013-03-20T06:53:04Z</cp:lastPrinted>
  <dcterms:created xsi:type="dcterms:W3CDTF">2010-05-23T14:28:12Z</dcterms:created>
  <dcterms:modified xsi:type="dcterms:W3CDTF">2013-11-14T06:42:54Z</dcterms:modified>
</cp:coreProperties>
</file>