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ags/tag1.xml" ContentType="application/vnd.openxmlformats-officedocument.presentationml.tag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5"/>
  </p:notesMasterIdLst>
  <p:handoutMasterIdLst>
    <p:handoutMasterId r:id="rId26"/>
  </p:handoutMasterIdLst>
  <p:sldIdLst>
    <p:sldId id="259" r:id="rId3"/>
    <p:sldId id="260" r:id="rId4"/>
    <p:sldId id="261" r:id="rId5"/>
    <p:sldId id="274" r:id="rId6"/>
    <p:sldId id="267" r:id="rId7"/>
    <p:sldId id="268" r:id="rId8"/>
    <p:sldId id="265" r:id="rId9"/>
    <p:sldId id="264" r:id="rId10"/>
    <p:sldId id="262" r:id="rId11"/>
    <p:sldId id="263" r:id="rId12"/>
    <p:sldId id="266" r:id="rId13"/>
    <p:sldId id="280" r:id="rId14"/>
    <p:sldId id="281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57" r:id="rId24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DE64"/>
    <a:srgbClr val="FFCC00"/>
    <a:srgbClr val="EE7700"/>
    <a:srgbClr val="99FFCC"/>
    <a:srgbClr val="0000FF"/>
    <a:srgbClr val="FF3300"/>
    <a:srgbClr val="FA7D00"/>
    <a:srgbClr val="E27100"/>
    <a:srgbClr val="FFFFCC"/>
    <a:srgbClr val="FF8E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73" autoAdjust="0"/>
  </p:normalViewPr>
  <p:slideViewPr>
    <p:cSldViewPr>
      <p:cViewPr>
        <p:scale>
          <a:sx n="82" d="100"/>
          <a:sy n="82" d="100"/>
        </p:scale>
        <p:origin x="-1212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ІІІ-ІV р.акр.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uk-UA" b="1" dirty="0" smtClean="0">
                        <a:latin typeface="Times New Roman" pitchFamily="18" charset="0"/>
                        <a:cs typeface="Times New Roman" pitchFamily="18" charset="0"/>
                      </a:rPr>
                      <a:t>12</a:t>
                    </a:r>
                    <a:endParaRPr lang="uk-UA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uk-UA" b="1" dirty="0" smtClean="0">
                        <a:latin typeface="Times New Roman" pitchFamily="18" charset="0"/>
                        <a:cs typeface="Times New Roman" pitchFamily="18" charset="0"/>
                      </a:rPr>
                      <a:t>13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uk-UA" b="1" dirty="0" smtClean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Ветеринарна медицина</c:v>
                </c:pt>
                <c:pt idx="1">
                  <c:v>Технологія в-ва і переробки продукції тваринництва</c:v>
                </c:pt>
                <c:pt idx="2">
                  <c:v>Агрономія</c:v>
                </c:pt>
                <c:pt idx="3">
                  <c:v>Процеси,  машини та обладнанння АПВ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14</c:v>
                </c:pt>
                <c:pt idx="2">
                  <c:v>17</c:v>
                </c:pt>
                <c:pt idx="3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Ветеринарна медицина</c:v>
                </c:pt>
                <c:pt idx="1">
                  <c:v>Технологія в-ва і переробки продукції тваринництва</c:v>
                </c:pt>
                <c:pt idx="2">
                  <c:v>Агрономія</c:v>
                </c:pt>
                <c:pt idx="3">
                  <c:v>Процеси,  машини та обладнанння АПВ </c:v>
                </c:pt>
              </c:strCache>
            </c:strRef>
          </c:cat>
          <c:val>
            <c:numRef>
              <c:f>Лист1!$C$2:$C$5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Ветеринарна медицина</c:v>
                </c:pt>
                <c:pt idx="1">
                  <c:v>Технологія в-ва і переробки продукції тваринництва</c:v>
                </c:pt>
                <c:pt idx="2">
                  <c:v>Агрономія</c:v>
                </c:pt>
                <c:pt idx="3">
                  <c:v>Процеси,  машини та обладнанння АПВ </c:v>
                </c:pt>
              </c:strCache>
            </c:strRef>
          </c:cat>
          <c:val>
            <c:numRef>
              <c:f>Лист1!$D$2:$D$5</c:f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І-ІІ р.акр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Ветеринарна медицина</c:v>
                </c:pt>
                <c:pt idx="1">
                  <c:v>Технологія в-ва і переробки продукції тваринництва</c:v>
                </c:pt>
                <c:pt idx="2">
                  <c:v>Агрономія</c:v>
                </c:pt>
                <c:pt idx="3">
                  <c:v>Процеси,  машини та обладнанння АПВ 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29</c:v>
                </c:pt>
                <c:pt idx="1">
                  <c:v>29</c:v>
                </c:pt>
                <c:pt idx="2">
                  <c:v>46</c:v>
                </c:pt>
                <c:pt idx="3">
                  <c:v>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62688"/>
        <c:axId val="6168576"/>
      </c:barChart>
      <c:catAx>
        <c:axId val="616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168576"/>
        <c:crosses val="autoZero"/>
        <c:auto val="1"/>
        <c:lblAlgn val="ctr"/>
        <c:lblOffset val="100"/>
        <c:noMultiLvlLbl val="0"/>
      </c:catAx>
      <c:valAx>
        <c:axId val="616857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61626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229180692614792E-2"/>
          <c:y val="0.11258199444960648"/>
          <c:w val="0.94406369370569454"/>
          <c:h val="0.42423070970131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DE64"/>
            </a:solidFill>
            <a:effectLst>
              <a:innerShdw blurRad="63500" dist="50800">
                <a:prstClr val="black">
                  <a:alpha val="50000"/>
                </a:prstClr>
              </a:innerShdw>
            </a:effectLst>
          </c:spPr>
          <c:invertIfNegative val="0"/>
          <c:dLbls>
            <c:txPr>
              <a:bodyPr/>
              <a:lstStyle/>
              <a:p>
                <a:pPr>
                  <a:defRPr sz="1200" b="1" baseline="0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Лист1!$A$2:$A$17</c:f>
              <c:strCache>
                <c:ptCount val="16"/>
                <c:pt idx="0">
                  <c:v>Білоцерківський НАУ</c:v>
                </c:pt>
                <c:pt idx="1">
                  <c:v>Таврійський ДАТУ</c:v>
                </c:pt>
                <c:pt idx="2">
                  <c:v>Львівський НАУ</c:v>
                </c:pt>
                <c:pt idx="3">
                  <c:v>Дніпропетровський ДАУ</c:v>
                </c:pt>
                <c:pt idx="4">
                  <c:v>Луганський НАУ</c:v>
                </c:pt>
                <c:pt idx="5">
                  <c:v>Харківський НАУ</c:v>
                </c:pt>
                <c:pt idx="6">
                  <c:v>Подільський ДАТУ</c:v>
                </c:pt>
                <c:pt idx="7">
                  <c:v>ПФ "Кримський АТУ" НУБіП</c:v>
                </c:pt>
                <c:pt idx="8">
                  <c:v>Миколаївський НАУ</c:v>
                </c:pt>
                <c:pt idx="9">
                  <c:v>Херсонський ДАУ</c:v>
                </c:pt>
                <c:pt idx="10">
                  <c:v>Полтавська ДАА</c:v>
                </c:pt>
                <c:pt idx="11">
                  <c:v>Вінницький НАУ</c:v>
                </c:pt>
                <c:pt idx="12">
                  <c:v>Одеський ДАУ</c:v>
                </c:pt>
                <c:pt idx="13">
                  <c:v>Сумський НАУ</c:v>
                </c:pt>
                <c:pt idx="14">
                  <c:v>Житомирський НАЕУ</c:v>
                </c:pt>
                <c:pt idx="15">
                  <c:v>Уманський НУС</c:v>
                </c:pt>
              </c:strCache>
            </c:strRef>
          </c:cat>
          <c:val>
            <c:numRef>
              <c:f>Лист1!$B$2:$B$17</c:f>
              <c:numCache>
                <c:formatCode>General</c:formatCode>
                <c:ptCount val="16"/>
                <c:pt idx="0">
                  <c:v>4.76</c:v>
                </c:pt>
                <c:pt idx="1">
                  <c:v>4.63</c:v>
                </c:pt>
                <c:pt idx="2">
                  <c:v>4.41</c:v>
                </c:pt>
                <c:pt idx="3">
                  <c:v>4.18</c:v>
                </c:pt>
                <c:pt idx="4">
                  <c:v>4.18</c:v>
                </c:pt>
                <c:pt idx="5">
                  <c:v>4.1599999999999975</c:v>
                </c:pt>
                <c:pt idx="6">
                  <c:v>4.1399999999999997</c:v>
                </c:pt>
                <c:pt idx="7">
                  <c:v>4.0999999999999996</c:v>
                </c:pt>
                <c:pt idx="8">
                  <c:v>4.07</c:v>
                </c:pt>
                <c:pt idx="9">
                  <c:v>3.8299999999999987</c:v>
                </c:pt>
                <c:pt idx="10">
                  <c:v>3.77</c:v>
                </c:pt>
                <c:pt idx="11">
                  <c:v>3.73</c:v>
                </c:pt>
                <c:pt idx="12">
                  <c:v>3.72</c:v>
                </c:pt>
                <c:pt idx="13">
                  <c:v>3.62</c:v>
                </c:pt>
                <c:pt idx="14">
                  <c:v>3.2</c:v>
                </c:pt>
                <c:pt idx="15">
                  <c:v>3.13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0.175834251219917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912998737845156E-3"/>
                  <c:y val="0.168507824085754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2282496844612966E-3"/>
                  <c:y val="0.166065681707699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0.207582102134624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0.168507824085754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3369498106767771E-3"/>
                  <c:y val="0.195371390244352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8912998737845156E-3"/>
                  <c:y val="0.178276393597972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4456499368922587E-3"/>
                  <c:y val="0.158739254573536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5.7825997475690338E-3"/>
                  <c:y val="0.168507824085754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"/>
                  <c:y val="0.148970685061319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"/>
                  <c:y val="0.153854969817427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2.8912998737845156E-3"/>
                  <c:y val="0.13431783079299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4.3369498106768803E-3"/>
                  <c:y val="0.148970685061319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0"/>
                  <c:y val="0.126991211364153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1.0601310403300825E-16"/>
                  <c:y val="0.163623539329645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2.8912998737845156E-3"/>
                  <c:y val="0.166065681707699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 i="0" baseline="0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Лист1!$A$2:$A$17</c:f>
              <c:strCache>
                <c:ptCount val="16"/>
                <c:pt idx="0">
                  <c:v>Білоцерківський НАУ</c:v>
                </c:pt>
                <c:pt idx="1">
                  <c:v>Таврійський ДАТУ</c:v>
                </c:pt>
                <c:pt idx="2">
                  <c:v>Львівський НАУ</c:v>
                </c:pt>
                <c:pt idx="3">
                  <c:v>Дніпропетровський ДАУ</c:v>
                </c:pt>
                <c:pt idx="4">
                  <c:v>Луганський НАУ</c:v>
                </c:pt>
                <c:pt idx="5">
                  <c:v>Харківський НАУ</c:v>
                </c:pt>
                <c:pt idx="6">
                  <c:v>Подільський ДАТУ</c:v>
                </c:pt>
                <c:pt idx="7">
                  <c:v>ПФ "Кримський АТУ" НУБіП</c:v>
                </c:pt>
                <c:pt idx="8">
                  <c:v>Миколаївський НАУ</c:v>
                </c:pt>
                <c:pt idx="9">
                  <c:v>Херсонський ДАУ</c:v>
                </c:pt>
                <c:pt idx="10">
                  <c:v>Полтавська ДАА</c:v>
                </c:pt>
                <c:pt idx="11">
                  <c:v>Вінницький НАУ</c:v>
                </c:pt>
                <c:pt idx="12">
                  <c:v>Одеський ДАУ</c:v>
                </c:pt>
                <c:pt idx="13">
                  <c:v>Сумський НАУ</c:v>
                </c:pt>
                <c:pt idx="14">
                  <c:v>Житомирський НАЕУ</c:v>
                </c:pt>
                <c:pt idx="15">
                  <c:v>Уманський НУС</c:v>
                </c:pt>
              </c:strCache>
            </c:strRef>
          </c:cat>
          <c:val>
            <c:numRef>
              <c:f>Лист1!$C$2:$C$17</c:f>
              <c:numCache>
                <c:formatCode>General</c:formatCode>
                <c:ptCount val="16"/>
                <c:pt idx="0">
                  <c:v>4.42</c:v>
                </c:pt>
                <c:pt idx="1">
                  <c:v>4.34</c:v>
                </c:pt>
                <c:pt idx="2">
                  <c:v>4.0199999999999996</c:v>
                </c:pt>
                <c:pt idx="3">
                  <c:v>2.75</c:v>
                </c:pt>
                <c:pt idx="4">
                  <c:v>3.53</c:v>
                </c:pt>
                <c:pt idx="5">
                  <c:v>3.8699999999999997</c:v>
                </c:pt>
                <c:pt idx="6">
                  <c:v>4.04</c:v>
                </c:pt>
                <c:pt idx="7">
                  <c:v>3.04</c:v>
                </c:pt>
                <c:pt idx="8">
                  <c:v>4.01</c:v>
                </c:pt>
                <c:pt idx="9">
                  <c:v>3.68</c:v>
                </c:pt>
                <c:pt idx="10">
                  <c:v>3.57</c:v>
                </c:pt>
                <c:pt idx="11">
                  <c:v>3.64</c:v>
                </c:pt>
                <c:pt idx="12">
                  <c:v>2.65</c:v>
                </c:pt>
                <c:pt idx="13">
                  <c:v>4.28</c:v>
                </c:pt>
                <c:pt idx="14">
                  <c:v>2.54</c:v>
                </c:pt>
                <c:pt idx="15">
                  <c:v>2.86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Лист1!$A$2:$A$17</c:f>
              <c:strCache>
                <c:ptCount val="16"/>
                <c:pt idx="0">
                  <c:v>Білоцерківський НАУ</c:v>
                </c:pt>
                <c:pt idx="1">
                  <c:v>Таврійський ДАТУ</c:v>
                </c:pt>
                <c:pt idx="2">
                  <c:v>Львівський НАУ</c:v>
                </c:pt>
                <c:pt idx="3">
                  <c:v>Дніпропетровський ДАУ</c:v>
                </c:pt>
                <c:pt idx="4">
                  <c:v>Луганський НАУ</c:v>
                </c:pt>
                <c:pt idx="5">
                  <c:v>Харківський НАУ</c:v>
                </c:pt>
                <c:pt idx="6">
                  <c:v>Подільський ДАТУ</c:v>
                </c:pt>
                <c:pt idx="7">
                  <c:v>ПФ "Кримський АТУ" НУБіП</c:v>
                </c:pt>
                <c:pt idx="8">
                  <c:v>Миколаївський НАУ</c:v>
                </c:pt>
                <c:pt idx="9">
                  <c:v>Херсонський ДАУ</c:v>
                </c:pt>
                <c:pt idx="10">
                  <c:v>Полтавська ДАА</c:v>
                </c:pt>
                <c:pt idx="11">
                  <c:v>Вінницький НАУ</c:v>
                </c:pt>
                <c:pt idx="12">
                  <c:v>Одеський ДАУ</c:v>
                </c:pt>
                <c:pt idx="13">
                  <c:v>Сумський НАУ</c:v>
                </c:pt>
                <c:pt idx="14">
                  <c:v>Житомирський НАЕУ</c:v>
                </c:pt>
                <c:pt idx="15">
                  <c:v>Уманський НУС</c:v>
                </c:pt>
              </c:strCache>
            </c:strRef>
          </c:cat>
          <c:val>
            <c:numRef>
              <c:f>Лист1!$D$2:$D$17</c:f>
              <c:numCache>
                <c:formatCode>General</c:formatCode>
                <c:ptCount val="16"/>
                <c:pt idx="0">
                  <c:v>2.19</c:v>
                </c:pt>
                <c:pt idx="1">
                  <c:v>2.42</c:v>
                </c:pt>
                <c:pt idx="2">
                  <c:v>2.6</c:v>
                </c:pt>
                <c:pt idx="3">
                  <c:v>2.2599999999999998</c:v>
                </c:pt>
                <c:pt idx="4">
                  <c:v>2.65</c:v>
                </c:pt>
                <c:pt idx="5">
                  <c:v>2.4699999999999998</c:v>
                </c:pt>
                <c:pt idx="6">
                  <c:v>2.44</c:v>
                </c:pt>
                <c:pt idx="7">
                  <c:v>2.2000000000000002</c:v>
                </c:pt>
                <c:pt idx="8">
                  <c:v>2.17</c:v>
                </c:pt>
                <c:pt idx="9">
                  <c:v>2.5099999999999998</c:v>
                </c:pt>
                <c:pt idx="10">
                  <c:v>2.16</c:v>
                </c:pt>
                <c:pt idx="11">
                  <c:v>2.4699999999999998</c:v>
                </c:pt>
                <c:pt idx="12">
                  <c:v>2.61</c:v>
                </c:pt>
                <c:pt idx="13">
                  <c:v>2.7600000000000002</c:v>
                </c:pt>
                <c:pt idx="14">
                  <c:v>2.3499999999999988</c:v>
                </c:pt>
                <c:pt idx="15">
                  <c:v>2.34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688768"/>
        <c:axId val="28690304"/>
      </c:barChart>
      <c:catAx>
        <c:axId val="286887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b="1"/>
            </a:pPr>
            <a:endParaRPr lang="uk-UA"/>
          </a:p>
        </c:txPr>
        <c:crossAx val="28690304"/>
        <c:crosses val="autoZero"/>
        <c:auto val="1"/>
        <c:lblAlgn val="ctr"/>
        <c:lblOffset val="100"/>
        <c:tickLblSkip val="1"/>
        <c:noMultiLvlLbl val="0"/>
      </c:catAx>
      <c:valAx>
        <c:axId val="28690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868876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7851081062677622"/>
          <c:y val="5.051936949512454E-2"/>
          <c:w val="0.24870672507461505"/>
          <c:h val="5.8176832981590265E-2"/>
        </c:manualLayout>
      </c:layout>
      <c:overlay val="0"/>
      <c:txPr>
        <a:bodyPr/>
        <a:lstStyle/>
        <a:p>
          <a:pPr>
            <a:defRPr b="1" baseline="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600" baseline="0">
          <a:latin typeface="Calibri" pitchFamily="34" charset="0"/>
        </a:defRPr>
      </a:pPr>
      <a:endParaRPr lang="uk-UA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612204724409528E-2"/>
          <c:y val="2.5433982210557055E-2"/>
          <c:w val="0.90111001749781283"/>
          <c:h val="0.626958296879557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rgbClr val="7030A0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Лист1!$A$2:$A$14</c:f>
              <c:strCache>
                <c:ptCount val="13"/>
                <c:pt idx="0">
                  <c:v>Німеччина</c:v>
                </c:pt>
                <c:pt idx="1">
                  <c:v>Данія</c:v>
                </c:pt>
                <c:pt idx="2">
                  <c:v>США</c:v>
                </c:pt>
                <c:pt idx="3">
                  <c:v>Швейцарія</c:v>
                </c:pt>
                <c:pt idx="4">
                  <c:v>Польща</c:v>
                </c:pt>
                <c:pt idx="5">
                  <c:v>Франція</c:v>
                </c:pt>
                <c:pt idx="6">
                  <c:v>Росія</c:v>
                </c:pt>
                <c:pt idx="7">
                  <c:v>Нідерланди</c:v>
                </c:pt>
                <c:pt idx="8">
                  <c:v>Фінляндія</c:v>
                </c:pt>
                <c:pt idx="9">
                  <c:v>Швеція</c:v>
                </c:pt>
                <c:pt idx="10">
                  <c:v>Норвегія</c:v>
                </c:pt>
                <c:pt idx="11">
                  <c:v>В. Британія</c:v>
                </c:pt>
                <c:pt idx="12">
                  <c:v>інші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766</c:v>
                </c:pt>
                <c:pt idx="1">
                  <c:v>222</c:v>
                </c:pt>
                <c:pt idx="2">
                  <c:v>177</c:v>
                </c:pt>
                <c:pt idx="3">
                  <c:v>148</c:v>
                </c:pt>
                <c:pt idx="4">
                  <c:v>139</c:v>
                </c:pt>
                <c:pt idx="5">
                  <c:v>64</c:v>
                </c:pt>
                <c:pt idx="6">
                  <c:v>59</c:v>
                </c:pt>
                <c:pt idx="7">
                  <c:v>40</c:v>
                </c:pt>
                <c:pt idx="8">
                  <c:v>39</c:v>
                </c:pt>
                <c:pt idx="9">
                  <c:v>33</c:v>
                </c:pt>
                <c:pt idx="10">
                  <c:v>25</c:v>
                </c:pt>
                <c:pt idx="11">
                  <c:v>2</c:v>
                </c:pt>
                <c:pt idx="12">
                  <c:v>539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980736"/>
        <c:axId val="26982272"/>
      </c:barChart>
      <c:catAx>
        <c:axId val="26980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uk-UA"/>
          </a:p>
        </c:txPr>
        <c:crossAx val="26982272"/>
        <c:crosses val="autoZero"/>
        <c:auto val="1"/>
        <c:lblAlgn val="ctr"/>
        <c:lblOffset val="100"/>
        <c:noMultiLvlLbl val="0"/>
      </c:catAx>
      <c:valAx>
        <c:axId val="26982272"/>
        <c:scaling>
          <c:orientation val="minMax"/>
          <c:max val="1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980736"/>
        <c:crosses val="autoZero"/>
        <c:crossBetween val="between"/>
        <c:majorUnit val="1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A28DAC-503A-49DC-B944-FCD8CE334C13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870194-7D6D-43C0-BF9C-BEEE51087323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Структура</a:t>
          </a:r>
          <a:endParaRPr lang="ru-RU" sz="3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C48AA23-252F-4698-8B5D-6863CEE5DA89}" type="parTrans" cxnId="{7366D1DA-F160-40F2-90CE-18A7643DB382}">
      <dgm:prSet/>
      <dgm:spPr/>
      <dgm:t>
        <a:bodyPr/>
        <a:lstStyle/>
        <a:p>
          <a:endParaRPr lang="ru-RU"/>
        </a:p>
      </dgm:t>
    </dgm:pt>
    <dgm:pt modelId="{28CBE16F-AC60-452B-914A-0F7A32F20CD6}" type="sibTrans" cxnId="{7366D1DA-F160-40F2-90CE-18A7643DB382}">
      <dgm:prSet/>
      <dgm:spPr/>
      <dgm:t>
        <a:bodyPr/>
        <a:lstStyle/>
        <a:p>
          <a:endParaRPr lang="ru-RU"/>
        </a:p>
      </dgm:t>
    </dgm:pt>
    <dgm:pt modelId="{17839D9A-339A-4650-9156-F41FDF58C11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18 ВНЗ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III-IV</a:t>
          </a:r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 рівнів акредитації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1904B336-F114-49E0-81A8-FA676DC60E37}" type="parTrans" cxnId="{14F44DC3-331A-4900-9A47-F3BA5A54EE0A}">
      <dgm:prSet/>
      <dgm:spPr/>
      <dgm:t>
        <a:bodyPr/>
        <a:lstStyle/>
        <a:p>
          <a:endParaRPr lang="ru-RU"/>
        </a:p>
      </dgm:t>
    </dgm:pt>
    <dgm:pt modelId="{89E77133-D9A4-432E-A121-B3E2A8F102AD}" type="sibTrans" cxnId="{14F44DC3-331A-4900-9A47-F3BA5A54EE0A}">
      <dgm:prSet/>
      <dgm:spPr/>
      <dgm:t>
        <a:bodyPr/>
        <a:lstStyle/>
        <a:p>
          <a:endParaRPr lang="ru-RU"/>
        </a:p>
      </dgm:t>
    </dgm:pt>
    <dgm:pt modelId="{F2FB18AF-85F8-4AE4-90DF-9D55697BD43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23 ВНЗ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I</a:t>
          </a:r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II</a:t>
          </a:r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 рівнів акредитації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6708D4D-E4CC-4015-9003-9D50FF5EA9D4}" type="parTrans" cxnId="{59106D99-49BA-4D43-BC0C-7E239C7456AD}">
      <dgm:prSet/>
      <dgm:spPr/>
      <dgm:t>
        <a:bodyPr/>
        <a:lstStyle/>
        <a:p>
          <a:endParaRPr lang="ru-RU"/>
        </a:p>
      </dgm:t>
    </dgm:pt>
    <dgm:pt modelId="{7834530C-493F-4D1C-9165-F3866901B4EA}" type="sibTrans" cxnId="{59106D99-49BA-4D43-BC0C-7E239C7456AD}">
      <dgm:prSet/>
      <dgm:spPr/>
      <dgm:t>
        <a:bodyPr/>
        <a:lstStyle/>
        <a:p>
          <a:endParaRPr lang="ru-RU"/>
        </a:p>
      </dgm:t>
    </dgm:pt>
    <dgm:pt modelId="{0DF2A100-A1F4-4C29-BA45-AC4B14656C75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dirty="0" smtClean="0">
              <a:solidFill>
                <a:schemeClr val="tx1"/>
              </a:solidFill>
            </a:rPr>
            <a:t>Контингент</a:t>
          </a:r>
          <a:endParaRPr lang="ru-RU" sz="2800" dirty="0">
            <a:solidFill>
              <a:schemeClr val="tx1"/>
            </a:solidFill>
          </a:endParaRPr>
        </a:p>
      </dgm:t>
    </dgm:pt>
    <dgm:pt modelId="{9AE9949C-6BAC-4E7F-B740-7FA05EBA6B99}" type="parTrans" cxnId="{69CEABCB-BCF4-4F90-9FC3-66B1AF32E940}">
      <dgm:prSet/>
      <dgm:spPr/>
      <dgm:t>
        <a:bodyPr/>
        <a:lstStyle/>
        <a:p>
          <a:endParaRPr lang="ru-RU"/>
        </a:p>
      </dgm:t>
    </dgm:pt>
    <dgm:pt modelId="{5FB38035-0CC2-4231-A769-D0FCF88B0154}" type="sibTrans" cxnId="{69CEABCB-BCF4-4F90-9FC3-66B1AF32E940}">
      <dgm:prSet/>
      <dgm:spPr/>
      <dgm:t>
        <a:bodyPr/>
        <a:lstStyle/>
        <a:p>
          <a:endParaRPr lang="ru-RU"/>
        </a:p>
      </dgm:t>
    </dgm:pt>
    <dgm:pt modelId="{649EF871-A4AE-4CED-8500-46B89340A62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pPr algn="l"/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184,1 тис осіб, в т.ч. понад 51% - за держзамовленням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72215E9F-AD6C-4922-879F-8E812858EA33}" type="parTrans" cxnId="{C9089D9D-0199-4FD3-8620-6378DAA4464A}">
      <dgm:prSet/>
      <dgm:spPr/>
      <dgm:t>
        <a:bodyPr/>
        <a:lstStyle/>
        <a:p>
          <a:endParaRPr lang="ru-RU"/>
        </a:p>
      </dgm:t>
    </dgm:pt>
    <dgm:pt modelId="{353E8550-5D06-4113-A4F0-7A5A5620ECAE}" type="sibTrans" cxnId="{C9089D9D-0199-4FD3-8620-6378DAA4464A}">
      <dgm:prSet/>
      <dgm:spPr/>
      <dgm:t>
        <a:bodyPr/>
        <a:lstStyle/>
        <a:p>
          <a:endParaRPr lang="ru-RU"/>
        </a:p>
      </dgm:t>
    </dgm:pt>
    <dgm:pt modelId="{64458473-B85F-48D5-A9ED-1A1D890F8F6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pPr algn="l"/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71% - сільська молодь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1A028076-3158-4958-8FDB-54CB617DA3C4}" type="parTrans" cxnId="{07001793-AD78-431F-803C-42779234F245}">
      <dgm:prSet/>
      <dgm:spPr/>
      <dgm:t>
        <a:bodyPr/>
        <a:lstStyle/>
        <a:p>
          <a:endParaRPr lang="ru-RU"/>
        </a:p>
      </dgm:t>
    </dgm:pt>
    <dgm:pt modelId="{B7FD5D66-D23D-4CF6-A3E7-03DEDBA2B237}" type="sibTrans" cxnId="{07001793-AD78-431F-803C-42779234F245}">
      <dgm:prSet/>
      <dgm:spPr/>
      <dgm:t>
        <a:bodyPr/>
        <a:lstStyle/>
        <a:p>
          <a:endParaRPr lang="ru-RU"/>
        </a:p>
      </dgm:t>
    </dgm:pt>
    <dgm:pt modelId="{DCFCFD8E-7119-4232-B0F1-9E499683447E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lin ang="5400000" scaled="1"/>
          <a:tileRect/>
        </a:gradFill>
      </dgm:spPr>
      <dgm:t>
        <a:bodyPr/>
        <a:lstStyle/>
        <a:p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43CA0F02-ACD7-450B-8F0F-ED7935DF9E80}" type="parTrans" cxnId="{42BC9CE5-12BE-4E18-8CE1-3DE1F28B6A34}">
      <dgm:prSet/>
      <dgm:spPr/>
      <dgm:t>
        <a:bodyPr/>
        <a:lstStyle/>
        <a:p>
          <a:endParaRPr lang="ru-RU"/>
        </a:p>
      </dgm:t>
    </dgm:pt>
    <dgm:pt modelId="{25B3812E-166A-4C17-9EE4-339F67D0E911}" type="sibTrans" cxnId="{42BC9CE5-12BE-4E18-8CE1-3DE1F28B6A34}">
      <dgm:prSet/>
      <dgm:spPr/>
      <dgm:t>
        <a:bodyPr/>
        <a:lstStyle/>
        <a:p>
          <a:endParaRPr lang="ru-RU"/>
        </a:p>
      </dgm:t>
    </dgm:pt>
    <dgm:pt modelId="{C27C232B-ECF4-44FB-BE0B-E9F360D3341E}" type="pres">
      <dgm:prSet presAssocID="{DAA28DAC-503A-49DC-B944-FCD8CE334C1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4D31176-8A77-47E1-83C4-A89E2A86EBD6}" type="pres">
      <dgm:prSet presAssocID="{80870194-7D6D-43C0-BF9C-BEEE51087323}" presName="linNode" presStyleCnt="0"/>
      <dgm:spPr/>
    </dgm:pt>
    <dgm:pt modelId="{00666C2F-9374-4B0D-B7A1-EB5E47C758C4}" type="pres">
      <dgm:prSet presAssocID="{80870194-7D6D-43C0-BF9C-BEEE51087323}" presName="parentShp" presStyleLbl="node1" presStyleIdx="0" presStyleCnt="2" custScaleX="75450" custScaleY="53455" custLinFactNeighborX="-4972" custLinFactNeighborY="7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4EC029-1BFB-4590-9B64-4E138E9A5FC5}" type="pres">
      <dgm:prSet presAssocID="{80870194-7D6D-43C0-BF9C-BEEE51087323}" presName="childShp" presStyleLbl="bgAccFollowNode1" presStyleIdx="0" presStyleCnt="2" custLinFactNeighborX="0" custLinFactNeighborY="63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E3C14A-33BF-4E09-8569-A895F39FD6B7}" type="pres">
      <dgm:prSet presAssocID="{28CBE16F-AC60-452B-914A-0F7A32F20CD6}" presName="spacing" presStyleCnt="0"/>
      <dgm:spPr/>
    </dgm:pt>
    <dgm:pt modelId="{D78EF138-AED3-4B61-B0CB-0204CA78890D}" type="pres">
      <dgm:prSet presAssocID="{0DF2A100-A1F4-4C29-BA45-AC4B14656C75}" presName="linNode" presStyleCnt="0"/>
      <dgm:spPr/>
    </dgm:pt>
    <dgm:pt modelId="{48E6C4DD-067B-4EE6-BA0D-B4AC3E68356A}" type="pres">
      <dgm:prSet presAssocID="{0DF2A100-A1F4-4C29-BA45-AC4B14656C75}" presName="parentShp" presStyleLbl="node1" presStyleIdx="1" presStyleCnt="2" custScaleX="79164" custScaleY="66845" custLinFactNeighborX="-5257" custLinFactNeighborY="56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0B7808-AE83-4413-BA3B-63508016D87F}" type="pres">
      <dgm:prSet presAssocID="{0DF2A100-A1F4-4C29-BA45-AC4B14656C75}" presName="childShp" presStyleLbl="bgAccFollowNode1" presStyleIdx="1" presStyleCnt="2" custLinFactNeighborX="427" custLinFactNeighborY="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A7F847-D5BE-4C60-BAFF-41848AD6BAA3}" type="presOf" srcId="{17839D9A-339A-4650-9156-F41FDF58C11D}" destId="{4D4EC029-1BFB-4590-9B64-4E138E9A5FC5}" srcOrd="0" destOrd="1" presId="urn:microsoft.com/office/officeart/2005/8/layout/vList6"/>
    <dgm:cxn modelId="{94704C1C-4EE8-4877-9B54-4B8D11B7BCCA}" type="presOf" srcId="{F2FB18AF-85F8-4AE4-90DF-9D55697BD434}" destId="{4D4EC029-1BFB-4590-9B64-4E138E9A5FC5}" srcOrd="0" destOrd="2" presId="urn:microsoft.com/office/officeart/2005/8/layout/vList6"/>
    <dgm:cxn modelId="{69CEABCB-BCF4-4F90-9FC3-66B1AF32E940}" srcId="{DAA28DAC-503A-49DC-B944-FCD8CE334C13}" destId="{0DF2A100-A1F4-4C29-BA45-AC4B14656C75}" srcOrd="1" destOrd="0" parTransId="{9AE9949C-6BAC-4E7F-B740-7FA05EBA6B99}" sibTransId="{5FB38035-0CC2-4231-A769-D0FCF88B0154}"/>
    <dgm:cxn modelId="{42BC9CE5-12BE-4E18-8CE1-3DE1F28B6A34}" srcId="{80870194-7D6D-43C0-BF9C-BEEE51087323}" destId="{DCFCFD8E-7119-4232-B0F1-9E499683447E}" srcOrd="0" destOrd="0" parTransId="{43CA0F02-ACD7-450B-8F0F-ED7935DF9E80}" sibTransId="{25B3812E-166A-4C17-9EE4-339F67D0E911}"/>
    <dgm:cxn modelId="{14F44DC3-331A-4900-9A47-F3BA5A54EE0A}" srcId="{80870194-7D6D-43C0-BF9C-BEEE51087323}" destId="{17839D9A-339A-4650-9156-F41FDF58C11D}" srcOrd="1" destOrd="0" parTransId="{1904B336-F114-49E0-81A8-FA676DC60E37}" sibTransId="{89E77133-D9A4-432E-A121-B3E2A8F102AD}"/>
    <dgm:cxn modelId="{59106D99-49BA-4D43-BC0C-7E239C7456AD}" srcId="{80870194-7D6D-43C0-BF9C-BEEE51087323}" destId="{F2FB18AF-85F8-4AE4-90DF-9D55697BD434}" srcOrd="2" destOrd="0" parTransId="{86708D4D-E4CC-4015-9003-9D50FF5EA9D4}" sibTransId="{7834530C-493F-4D1C-9165-F3866901B4EA}"/>
    <dgm:cxn modelId="{053EEA04-33DD-491D-A8F5-A15C27B96AE1}" type="presOf" srcId="{64458473-B85F-48D5-A9ED-1A1D890F8F6C}" destId="{600B7808-AE83-4413-BA3B-63508016D87F}" srcOrd="0" destOrd="1" presId="urn:microsoft.com/office/officeart/2005/8/layout/vList6"/>
    <dgm:cxn modelId="{7366D1DA-F160-40F2-90CE-18A7643DB382}" srcId="{DAA28DAC-503A-49DC-B944-FCD8CE334C13}" destId="{80870194-7D6D-43C0-BF9C-BEEE51087323}" srcOrd="0" destOrd="0" parTransId="{8C48AA23-252F-4698-8B5D-6863CEE5DA89}" sibTransId="{28CBE16F-AC60-452B-914A-0F7A32F20CD6}"/>
    <dgm:cxn modelId="{5AC2771C-1867-4405-B3E4-3E9A3411FB25}" type="presOf" srcId="{DAA28DAC-503A-49DC-B944-FCD8CE334C13}" destId="{C27C232B-ECF4-44FB-BE0B-E9F360D3341E}" srcOrd="0" destOrd="0" presId="urn:microsoft.com/office/officeart/2005/8/layout/vList6"/>
    <dgm:cxn modelId="{6168C287-1D3E-4A5C-8171-D538D74B6716}" type="presOf" srcId="{DCFCFD8E-7119-4232-B0F1-9E499683447E}" destId="{4D4EC029-1BFB-4590-9B64-4E138E9A5FC5}" srcOrd="0" destOrd="0" presId="urn:microsoft.com/office/officeart/2005/8/layout/vList6"/>
    <dgm:cxn modelId="{C9089D9D-0199-4FD3-8620-6378DAA4464A}" srcId="{0DF2A100-A1F4-4C29-BA45-AC4B14656C75}" destId="{649EF871-A4AE-4CED-8500-46B89340A623}" srcOrd="0" destOrd="0" parTransId="{72215E9F-AD6C-4922-879F-8E812858EA33}" sibTransId="{353E8550-5D06-4113-A4F0-7A5A5620ECAE}"/>
    <dgm:cxn modelId="{3D488822-7B53-4765-B22A-135F961A3112}" type="presOf" srcId="{649EF871-A4AE-4CED-8500-46B89340A623}" destId="{600B7808-AE83-4413-BA3B-63508016D87F}" srcOrd="0" destOrd="0" presId="urn:microsoft.com/office/officeart/2005/8/layout/vList6"/>
    <dgm:cxn modelId="{5FD1759C-4D84-4301-B937-702BC2907348}" type="presOf" srcId="{80870194-7D6D-43C0-BF9C-BEEE51087323}" destId="{00666C2F-9374-4B0D-B7A1-EB5E47C758C4}" srcOrd="0" destOrd="0" presId="urn:microsoft.com/office/officeart/2005/8/layout/vList6"/>
    <dgm:cxn modelId="{07001793-AD78-431F-803C-42779234F245}" srcId="{0DF2A100-A1F4-4C29-BA45-AC4B14656C75}" destId="{64458473-B85F-48D5-A9ED-1A1D890F8F6C}" srcOrd="1" destOrd="0" parTransId="{1A028076-3158-4958-8FDB-54CB617DA3C4}" sibTransId="{B7FD5D66-D23D-4CF6-A3E7-03DEDBA2B237}"/>
    <dgm:cxn modelId="{0FFD1C7D-DFAF-4764-A3CE-52B2CB9BE42B}" type="presOf" srcId="{0DF2A100-A1F4-4C29-BA45-AC4B14656C75}" destId="{48E6C4DD-067B-4EE6-BA0D-B4AC3E68356A}" srcOrd="0" destOrd="0" presId="urn:microsoft.com/office/officeart/2005/8/layout/vList6"/>
    <dgm:cxn modelId="{1199DA46-29C6-4C85-8752-0E5260A3890C}" type="presParOf" srcId="{C27C232B-ECF4-44FB-BE0B-E9F360D3341E}" destId="{24D31176-8A77-47E1-83C4-A89E2A86EBD6}" srcOrd="0" destOrd="0" presId="urn:microsoft.com/office/officeart/2005/8/layout/vList6"/>
    <dgm:cxn modelId="{7C3CB046-99D3-4B1B-82C1-8FAEEF782198}" type="presParOf" srcId="{24D31176-8A77-47E1-83C4-A89E2A86EBD6}" destId="{00666C2F-9374-4B0D-B7A1-EB5E47C758C4}" srcOrd="0" destOrd="0" presId="urn:microsoft.com/office/officeart/2005/8/layout/vList6"/>
    <dgm:cxn modelId="{AA7A98CA-FA1E-4E4B-B254-FBD5F4F0E876}" type="presParOf" srcId="{24D31176-8A77-47E1-83C4-A89E2A86EBD6}" destId="{4D4EC029-1BFB-4590-9B64-4E138E9A5FC5}" srcOrd="1" destOrd="0" presId="urn:microsoft.com/office/officeart/2005/8/layout/vList6"/>
    <dgm:cxn modelId="{B6028823-1182-44FE-9CD9-FDEA661CCF93}" type="presParOf" srcId="{C27C232B-ECF4-44FB-BE0B-E9F360D3341E}" destId="{14E3C14A-33BF-4E09-8569-A895F39FD6B7}" srcOrd="1" destOrd="0" presId="urn:microsoft.com/office/officeart/2005/8/layout/vList6"/>
    <dgm:cxn modelId="{06F12897-2893-4DD3-8B87-1968D95B1DF8}" type="presParOf" srcId="{C27C232B-ECF4-44FB-BE0B-E9F360D3341E}" destId="{D78EF138-AED3-4B61-B0CB-0204CA78890D}" srcOrd="2" destOrd="0" presId="urn:microsoft.com/office/officeart/2005/8/layout/vList6"/>
    <dgm:cxn modelId="{26531640-7F91-4877-8706-04069CE04FF6}" type="presParOf" srcId="{D78EF138-AED3-4B61-B0CB-0204CA78890D}" destId="{48E6C4DD-067B-4EE6-BA0D-B4AC3E68356A}" srcOrd="0" destOrd="0" presId="urn:microsoft.com/office/officeart/2005/8/layout/vList6"/>
    <dgm:cxn modelId="{AC291129-F35A-499D-A359-C76B57B727AC}" type="presParOf" srcId="{D78EF138-AED3-4B61-B0CB-0204CA78890D}" destId="{600B7808-AE83-4413-BA3B-63508016D87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924B22-7558-457C-91B6-3300D18AA114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7BDF01-BE21-4A11-ACC2-D04346451431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dirty="0" smtClean="0">
              <a:solidFill>
                <a:schemeClr val="tx1"/>
              </a:solidFill>
            </a:rPr>
            <a:t>Викладацький склад</a:t>
          </a:r>
          <a:endParaRPr lang="ru-RU" sz="2800" dirty="0">
            <a:solidFill>
              <a:schemeClr val="tx1"/>
            </a:solidFill>
          </a:endParaRPr>
        </a:p>
      </dgm:t>
    </dgm:pt>
    <dgm:pt modelId="{4681EF08-045B-4E98-9C7F-94CE039BDCB6}" type="parTrans" cxnId="{D8B2A828-132E-444E-A09A-25F905C71B12}">
      <dgm:prSet/>
      <dgm:spPr/>
      <dgm:t>
        <a:bodyPr/>
        <a:lstStyle/>
        <a:p>
          <a:endParaRPr lang="ru-RU"/>
        </a:p>
      </dgm:t>
    </dgm:pt>
    <dgm:pt modelId="{AF935ABC-46FC-48EA-A0F3-C621683F374D}" type="sibTrans" cxnId="{D8B2A828-132E-444E-A09A-25F905C71B12}">
      <dgm:prSet/>
      <dgm:spPr/>
      <dgm:t>
        <a:bodyPr/>
        <a:lstStyle/>
        <a:p>
          <a:endParaRPr lang="ru-RU"/>
        </a:p>
      </dgm:t>
    </dgm:pt>
    <dgm:pt modelId="{7FEA5ABC-B5A3-4AA9-BC82-D9033E70474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близько 8,5 тис науково-педагогічних працівників,  з них 66% - доктори та кандидати наук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FC2CB92D-CEA4-40EE-8494-3A36FE637EA3}" type="parTrans" cxnId="{16BA69AD-CFB3-4456-954C-6D04122737E4}">
      <dgm:prSet/>
      <dgm:spPr/>
      <dgm:t>
        <a:bodyPr/>
        <a:lstStyle/>
        <a:p>
          <a:endParaRPr lang="ru-RU"/>
        </a:p>
      </dgm:t>
    </dgm:pt>
    <dgm:pt modelId="{0137D749-1C22-4D4D-9A57-7BA4349B2419}" type="sibTrans" cxnId="{16BA69AD-CFB3-4456-954C-6D04122737E4}">
      <dgm:prSet/>
      <dgm:spPr/>
      <dgm:t>
        <a:bodyPr/>
        <a:lstStyle/>
        <a:p>
          <a:endParaRPr lang="ru-RU"/>
        </a:p>
      </dgm:t>
    </dgm:pt>
    <dgm:pt modelId="{F316A7EF-2AE4-4FF1-A59C-7D28EF8942E0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понад 7 тис педагогічних працівників, з них 40% спеціалісти вищої категорії та понад 12%  - викладачі-методисти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7B3A7D73-C817-4062-8902-3884F40B28D5}" type="parTrans" cxnId="{FAA9C822-8F33-45AC-B7ED-319BB5E50DEE}">
      <dgm:prSet/>
      <dgm:spPr/>
      <dgm:t>
        <a:bodyPr/>
        <a:lstStyle/>
        <a:p>
          <a:endParaRPr lang="ru-RU"/>
        </a:p>
      </dgm:t>
    </dgm:pt>
    <dgm:pt modelId="{A8DBF897-3BF2-4E0C-A82D-09B5CF8048BB}" type="sibTrans" cxnId="{FAA9C822-8F33-45AC-B7ED-319BB5E50DEE}">
      <dgm:prSet/>
      <dgm:spPr/>
      <dgm:t>
        <a:bodyPr/>
        <a:lstStyle/>
        <a:p>
          <a:endParaRPr lang="ru-RU"/>
        </a:p>
      </dgm:t>
    </dgm:pt>
    <dgm:pt modelId="{CDAA0C80-852E-4C79-BC20-BC7CB380D0EE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dirty="0" smtClean="0">
              <a:solidFill>
                <a:schemeClr val="tx1"/>
              </a:solidFill>
            </a:rPr>
            <a:t>Підготовка фахівців</a:t>
          </a:r>
          <a:endParaRPr lang="ru-RU" sz="2800" dirty="0">
            <a:solidFill>
              <a:schemeClr val="tx1"/>
            </a:solidFill>
          </a:endParaRPr>
        </a:p>
      </dgm:t>
    </dgm:pt>
    <dgm:pt modelId="{EF282F0E-46F5-4967-9276-ECAEF142930A}" type="parTrans" cxnId="{7FBAFE9E-7084-4DDA-9EAB-8C00E8FCDA98}">
      <dgm:prSet/>
      <dgm:spPr/>
      <dgm:t>
        <a:bodyPr/>
        <a:lstStyle/>
        <a:p>
          <a:endParaRPr lang="ru-RU"/>
        </a:p>
      </dgm:t>
    </dgm:pt>
    <dgm:pt modelId="{8CED445E-E5EC-40D9-B9A7-835860BA2BE2}" type="sibTrans" cxnId="{7FBAFE9E-7084-4DDA-9EAB-8C00E8FCDA98}">
      <dgm:prSet/>
      <dgm:spPr/>
      <dgm:t>
        <a:bodyPr/>
        <a:lstStyle/>
        <a:p>
          <a:endParaRPr lang="ru-RU"/>
        </a:p>
      </dgm:t>
    </dgm:pt>
    <dgm:pt modelId="{385097E6-92A8-431B-B019-AB04E0E0536C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62 спеціальності ОКР  “молодший спеціаліст ”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28DC3A0-3CF0-40B0-853F-4ABF66F717B7}" type="parTrans" cxnId="{13FFB98D-2117-4B7D-94BD-BD00C86BAFD8}">
      <dgm:prSet/>
      <dgm:spPr/>
      <dgm:t>
        <a:bodyPr/>
        <a:lstStyle/>
        <a:p>
          <a:endParaRPr lang="ru-RU"/>
        </a:p>
      </dgm:t>
    </dgm:pt>
    <dgm:pt modelId="{02D5EF75-5494-4A1A-B025-793BC28D191E}" type="sibTrans" cxnId="{13FFB98D-2117-4B7D-94BD-BD00C86BAFD8}">
      <dgm:prSet/>
      <dgm:spPr/>
      <dgm:t>
        <a:bodyPr/>
        <a:lstStyle/>
        <a:p>
          <a:endParaRPr lang="ru-RU"/>
        </a:p>
      </dgm:t>
    </dgm:pt>
    <dgm:pt modelId="{E5910579-9ABF-4FC8-AC67-736F29A91EA9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63 спеціальності  ОКР “магістр”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40067AE-19E6-4136-9A1D-E9C6B1D97081}" type="parTrans" cxnId="{E8ACE63F-2E20-4411-A3FB-A44D94C65D94}">
      <dgm:prSet/>
      <dgm:spPr/>
      <dgm:t>
        <a:bodyPr/>
        <a:lstStyle/>
        <a:p>
          <a:endParaRPr lang="ru-RU"/>
        </a:p>
      </dgm:t>
    </dgm:pt>
    <dgm:pt modelId="{44108F96-3A8D-4EAD-B3A3-5F913F40BBFF}" type="sibTrans" cxnId="{E8ACE63F-2E20-4411-A3FB-A44D94C65D94}">
      <dgm:prSet/>
      <dgm:spPr/>
      <dgm:t>
        <a:bodyPr/>
        <a:lstStyle/>
        <a:p>
          <a:endParaRPr lang="ru-RU"/>
        </a:p>
      </dgm:t>
    </dgm:pt>
    <dgm:pt modelId="{D9E5B48B-5D18-4061-AED4-0805C5BA7159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38 напрями підготовки ОКР “бакалавр”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BCFF375-41FD-4707-B49C-06D9B1997CFD}" type="parTrans" cxnId="{E69A01ED-5DB5-43C1-B4DE-D8B20CE46BD8}">
      <dgm:prSet/>
      <dgm:spPr/>
      <dgm:t>
        <a:bodyPr/>
        <a:lstStyle/>
        <a:p>
          <a:endParaRPr lang="ru-RU"/>
        </a:p>
      </dgm:t>
    </dgm:pt>
    <dgm:pt modelId="{5BEFE5A9-5A5B-4BF2-A106-D39C5BF14DBB}" type="sibTrans" cxnId="{E69A01ED-5DB5-43C1-B4DE-D8B20CE46BD8}">
      <dgm:prSet/>
      <dgm:spPr/>
      <dgm:t>
        <a:bodyPr/>
        <a:lstStyle/>
        <a:p>
          <a:endParaRPr lang="ru-RU"/>
        </a:p>
      </dgm:t>
    </dgm:pt>
    <dgm:pt modelId="{75D7C660-A881-471D-99E9-6DF8B13D6894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50 спеціальності ОКР “спеціаліст”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E24E67B-65AD-4904-9B9C-34A81ACBDB01}" type="parTrans" cxnId="{7D5724EB-95D0-4701-8E61-9CFC4B42DF0D}">
      <dgm:prSet/>
      <dgm:spPr/>
      <dgm:t>
        <a:bodyPr/>
        <a:lstStyle/>
        <a:p>
          <a:endParaRPr lang="ru-RU"/>
        </a:p>
      </dgm:t>
    </dgm:pt>
    <dgm:pt modelId="{54CA83B2-D92E-4487-BC7E-6C4C34B3FAFC}" type="sibTrans" cxnId="{7D5724EB-95D0-4701-8E61-9CFC4B42DF0D}">
      <dgm:prSet/>
      <dgm:spPr/>
      <dgm:t>
        <a:bodyPr/>
        <a:lstStyle/>
        <a:p>
          <a:endParaRPr lang="ru-RU"/>
        </a:p>
      </dgm:t>
    </dgm:pt>
    <dgm:pt modelId="{B1556ADC-68DA-4098-9548-5B4726E19D0C}" type="pres">
      <dgm:prSet presAssocID="{B7924B22-7558-457C-91B6-3300D18AA114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C31E5CE-208C-4103-BB8A-122AC854C2C9}" type="pres">
      <dgm:prSet presAssocID="{317BDF01-BE21-4A11-ACC2-D04346451431}" presName="linNode" presStyleCnt="0"/>
      <dgm:spPr/>
    </dgm:pt>
    <dgm:pt modelId="{31AA681C-70C0-41F6-AA69-158E8F7865EE}" type="pres">
      <dgm:prSet presAssocID="{317BDF01-BE21-4A11-ACC2-D04346451431}" presName="parentShp" presStyleLbl="node1" presStyleIdx="0" presStyleCnt="2" custScaleX="75448" custScaleY="63285" custLinFactNeighborX="-5052" custLinFactNeighborY="-3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4A5B49-0942-4D5A-B04E-B8BAB3E559CB}" type="pres">
      <dgm:prSet presAssocID="{317BDF01-BE21-4A11-ACC2-D04346451431}" presName="childShp" presStyleLbl="bgAccFollowNode1" presStyleIdx="0" presStyleCnt="2" custScaleY="115386" custLinFactNeighborX="-146" custLinFactNeighborY="-60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0AEFCC-0BEC-4E34-83A1-9CBF6B2BA1E2}" type="pres">
      <dgm:prSet presAssocID="{AF935ABC-46FC-48EA-A0F3-C621683F374D}" presName="spacing" presStyleCnt="0"/>
      <dgm:spPr/>
    </dgm:pt>
    <dgm:pt modelId="{558C76CF-DFF9-4EAF-8FC5-9633B6E9597C}" type="pres">
      <dgm:prSet presAssocID="{CDAA0C80-852E-4C79-BC20-BC7CB380D0EE}" presName="linNode" presStyleCnt="0"/>
      <dgm:spPr/>
    </dgm:pt>
    <dgm:pt modelId="{C60BC660-1AB7-4647-80BA-98E6C3A3486D}" type="pres">
      <dgm:prSet presAssocID="{CDAA0C80-852E-4C79-BC20-BC7CB380D0EE}" presName="parentShp" presStyleLbl="node1" presStyleIdx="1" presStyleCnt="2" custScaleX="79478" custScaleY="59951" custLinFactNeighborX="-5748" custLinFactNeighborY="-16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26C52-13CF-48B3-A3C3-FF99D821B9EC}" type="pres">
      <dgm:prSet presAssocID="{CDAA0C80-852E-4C79-BC20-BC7CB380D0EE}" presName="childShp" presStyleLbl="bgAccFollowNode1" presStyleIdx="1" presStyleCnt="2" custScaleX="99125" custScaleY="108200" custLinFactNeighborX="-415" custLinFactNeighborY="-6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9A01ED-5DB5-43C1-B4DE-D8B20CE46BD8}" srcId="{CDAA0C80-852E-4C79-BC20-BC7CB380D0EE}" destId="{D9E5B48B-5D18-4061-AED4-0805C5BA7159}" srcOrd="1" destOrd="0" parTransId="{7BCFF375-41FD-4707-B49C-06D9B1997CFD}" sibTransId="{5BEFE5A9-5A5B-4BF2-A106-D39C5BF14DBB}"/>
    <dgm:cxn modelId="{21288647-C26B-4BB6-A0BE-7F16CF25F66B}" type="presOf" srcId="{75D7C660-A881-471D-99E9-6DF8B13D6894}" destId="{23926C52-13CF-48B3-A3C3-FF99D821B9EC}" srcOrd="0" destOrd="2" presId="urn:microsoft.com/office/officeart/2005/8/layout/vList6"/>
    <dgm:cxn modelId="{1A422C7B-CDCB-4DC6-8179-57EA448EC5DB}" type="presOf" srcId="{385097E6-92A8-431B-B019-AB04E0E0536C}" destId="{23926C52-13CF-48B3-A3C3-FF99D821B9EC}" srcOrd="0" destOrd="0" presId="urn:microsoft.com/office/officeart/2005/8/layout/vList6"/>
    <dgm:cxn modelId="{AC658251-376B-42B5-A44A-5E8FADA4F70D}" type="presOf" srcId="{E5910579-9ABF-4FC8-AC67-736F29A91EA9}" destId="{23926C52-13CF-48B3-A3C3-FF99D821B9EC}" srcOrd="0" destOrd="3" presId="urn:microsoft.com/office/officeart/2005/8/layout/vList6"/>
    <dgm:cxn modelId="{16BA69AD-CFB3-4456-954C-6D04122737E4}" srcId="{317BDF01-BE21-4A11-ACC2-D04346451431}" destId="{7FEA5ABC-B5A3-4AA9-BC82-D9033E704747}" srcOrd="0" destOrd="0" parTransId="{FC2CB92D-CEA4-40EE-8494-3A36FE637EA3}" sibTransId="{0137D749-1C22-4D4D-9A57-7BA4349B2419}"/>
    <dgm:cxn modelId="{D315DC27-DC61-4BDC-83BF-A31FA02256DD}" type="presOf" srcId="{317BDF01-BE21-4A11-ACC2-D04346451431}" destId="{31AA681C-70C0-41F6-AA69-158E8F7865EE}" srcOrd="0" destOrd="0" presId="urn:microsoft.com/office/officeart/2005/8/layout/vList6"/>
    <dgm:cxn modelId="{F3AB0323-857C-427A-9AE5-F84B996A7FFE}" type="presOf" srcId="{7FEA5ABC-B5A3-4AA9-BC82-D9033E704747}" destId="{864A5B49-0942-4D5A-B04E-B8BAB3E559CB}" srcOrd="0" destOrd="0" presId="urn:microsoft.com/office/officeart/2005/8/layout/vList6"/>
    <dgm:cxn modelId="{DC0E3770-1777-4D8D-A303-2D01551F2870}" type="presOf" srcId="{D9E5B48B-5D18-4061-AED4-0805C5BA7159}" destId="{23926C52-13CF-48B3-A3C3-FF99D821B9EC}" srcOrd="0" destOrd="1" presId="urn:microsoft.com/office/officeart/2005/8/layout/vList6"/>
    <dgm:cxn modelId="{D8B2A828-132E-444E-A09A-25F905C71B12}" srcId="{B7924B22-7558-457C-91B6-3300D18AA114}" destId="{317BDF01-BE21-4A11-ACC2-D04346451431}" srcOrd="0" destOrd="0" parTransId="{4681EF08-045B-4E98-9C7F-94CE039BDCB6}" sibTransId="{AF935ABC-46FC-48EA-A0F3-C621683F374D}"/>
    <dgm:cxn modelId="{7FBAFE9E-7084-4DDA-9EAB-8C00E8FCDA98}" srcId="{B7924B22-7558-457C-91B6-3300D18AA114}" destId="{CDAA0C80-852E-4C79-BC20-BC7CB380D0EE}" srcOrd="1" destOrd="0" parTransId="{EF282F0E-46F5-4967-9276-ECAEF142930A}" sibTransId="{8CED445E-E5EC-40D9-B9A7-835860BA2BE2}"/>
    <dgm:cxn modelId="{E8ACE63F-2E20-4411-A3FB-A44D94C65D94}" srcId="{CDAA0C80-852E-4C79-BC20-BC7CB380D0EE}" destId="{E5910579-9ABF-4FC8-AC67-736F29A91EA9}" srcOrd="3" destOrd="0" parTransId="{440067AE-19E6-4136-9A1D-E9C6B1D97081}" sibTransId="{44108F96-3A8D-4EAD-B3A3-5F913F40BBFF}"/>
    <dgm:cxn modelId="{7D5724EB-95D0-4701-8E61-9CFC4B42DF0D}" srcId="{CDAA0C80-852E-4C79-BC20-BC7CB380D0EE}" destId="{75D7C660-A881-471D-99E9-6DF8B13D6894}" srcOrd="2" destOrd="0" parTransId="{5E24E67B-65AD-4904-9B9C-34A81ACBDB01}" sibTransId="{54CA83B2-D92E-4487-BC7E-6C4C34B3FAFC}"/>
    <dgm:cxn modelId="{FAA9C822-8F33-45AC-B7ED-319BB5E50DEE}" srcId="{317BDF01-BE21-4A11-ACC2-D04346451431}" destId="{F316A7EF-2AE4-4FF1-A59C-7D28EF8942E0}" srcOrd="1" destOrd="0" parTransId="{7B3A7D73-C817-4062-8902-3884F40B28D5}" sibTransId="{A8DBF897-3BF2-4E0C-A82D-09B5CF8048BB}"/>
    <dgm:cxn modelId="{FABE98F2-642E-43B2-A886-DC6F516E4137}" type="presOf" srcId="{F316A7EF-2AE4-4FF1-A59C-7D28EF8942E0}" destId="{864A5B49-0942-4D5A-B04E-B8BAB3E559CB}" srcOrd="0" destOrd="1" presId="urn:microsoft.com/office/officeart/2005/8/layout/vList6"/>
    <dgm:cxn modelId="{13FFB98D-2117-4B7D-94BD-BD00C86BAFD8}" srcId="{CDAA0C80-852E-4C79-BC20-BC7CB380D0EE}" destId="{385097E6-92A8-431B-B019-AB04E0E0536C}" srcOrd="0" destOrd="0" parTransId="{828DC3A0-3CF0-40B0-853F-4ABF66F717B7}" sibTransId="{02D5EF75-5494-4A1A-B025-793BC28D191E}"/>
    <dgm:cxn modelId="{5F18905A-19BD-49B8-9673-0DCF89E7F4D5}" type="presOf" srcId="{CDAA0C80-852E-4C79-BC20-BC7CB380D0EE}" destId="{C60BC660-1AB7-4647-80BA-98E6C3A3486D}" srcOrd="0" destOrd="0" presId="urn:microsoft.com/office/officeart/2005/8/layout/vList6"/>
    <dgm:cxn modelId="{12C857F8-D087-4E37-B967-62020B762372}" type="presOf" srcId="{B7924B22-7558-457C-91B6-3300D18AA114}" destId="{B1556ADC-68DA-4098-9548-5B4726E19D0C}" srcOrd="0" destOrd="0" presId="urn:microsoft.com/office/officeart/2005/8/layout/vList6"/>
    <dgm:cxn modelId="{9E95E969-DEA5-415D-827C-5F040358D841}" type="presParOf" srcId="{B1556ADC-68DA-4098-9548-5B4726E19D0C}" destId="{AC31E5CE-208C-4103-BB8A-122AC854C2C9}" srcOrd="0" destOrd="0" presId="urn:microsoft.com/office/officeart/2005/8/layout/vList6"/>
    <dgm:cxn modelId="{25A056FB-B56E-486A-93F0-FABE5CDED4BC}" type="presParOf" srcId="{AC31E5CE-208C-4103-BB8A-122AC854C2C9}" destId="{31AA681C-70C0-41F6-AA69-158E8F7865EE}" srcOrd="0" destOrd="0" presId="urn:microsoft.com/office/officeart/2005/8/layout/vList6"/>
    <dgm:cxn modelId="{E9EFC08A-CC3C-4F50-B9CE-74C021F50492}" type="presParOf" srcId="{AC31E5CE-208C-4103-BB8A-122AC854C2C9}" destId="{864A5B49-0942-4D5A-B04E-B8BAB3E559CB}" srcOrd="1" destOrd="0" presId="urn:microsoft.com/office/officeart/2005/8/layout/vList6"/>
    <dgm:cxn modelId="{772C1C05-2662-4105-85F3-1DF8E94E4E4A}" type="presParOf" srcId="{B1556ADC-68DA-4098-9548-5B4726E19D0C}" destId="{600AEFCC-0BEC-4E34-83A1-9CBF6B2BA1E2}" srcOrd="1" destOrd="0" presId="urn:microsoft.com/office/officeart/2005/8/layout/vList6"/>
    <dgm:cxn modelId="{3D16B6D3-E95B-47C2-AFA1-71B94B5431D6}" type="presParOf" srcId="{B1556ADC-68DA-4098-9548-5B4726E19D0C}" destId="{558C76CF-DFF9-4EAF-8FC5-9633B6E9597C}" srcOrd="2" destOrd="0" presId="urn:microsoft.com/office/officeart/2005/8/layout/vList6"/>
    <dgm:cxn modelId="{C32175E2-42C6-43A4-B6FD-7EA5217D82B1}" type="presParOf" srcId="{558C76CF-DFF9-4EAF-8FC5-9633B6E9597C}" destId="{C60BC660-1AB7-4647-80BA-98E6C3A3486D}" srcOrd="0" destOrd="0" presId="urn:microsoft.com/office/officeart/2005/8/layout/vList6"/>
    <dgm:cxn modelId="{F7D41633-D484-4147-A30F-0F760F7CFFDC}" type="presParOf" srcId="{558C76CF-DFF9-4EAF-8FC5-9633B6E9597C}" destId="{23926C52-13CF-48B3-A3C3-FF99D821B9E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4EC029-1BFB-4590-9B64-4E138E9A5FC5}">
      <dsp:nvSpPr>
        <dsp:cNvPr id="0" name=""/>
        <dsp:cNvSpPr/>
      </dsp:nvSpPr>
      <dsp:spPr>
        <a:xfrm>
          <a:off x="3040155" y="76205"/>
          <a:ext cx="5198328" cy="1197136"/>
        </a:xfrm>
        <a:prstGeom prst="rightArrow">
          <a:avLst>
            <a:gd name="adj1" fmla="val 75000"/>
            <a:gd name="adj2" fmla="val 50000"/>
          </a:avLst>
        </a:prstGeom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18 ВНЗ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III-IV</a:t>
          </a: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 рівнів акредитації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23 ВНЗ 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I</a:t>
          </a: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II</a:t>
          </a: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 рівнів акредитації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40155" y="225847"/>
        <a:ext cx="4749402" cy="897852"/>
      </dsp:txXfrm>
    </dsp:sp>
    <dsp:sp modelId="{00666C2F-9374-4B0D-B7A1-EB5E47C758C4}">
      <dsp:nvSpPr>
        <dsp:cNvPr id="0" name=""/>
        <dsp:cNvSpPr/>
      </dsp:nvSpPr>
      <dsp:spPr>
        <a:xfrm>
          <a:off x="166935" y="366696"/>
          <a:ext cx="2614758" cy="63992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Структура</a:t>
          </a:r>
          <a:endParaRPr lang="ru-RU" sz="3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8174" y="397935"/>
        <a:ext cx="2552280" cy="577451"/>
      </dsp:txXfrm>
    </dsp:sp>
    <dsp:sp modelId="{600B7808-AE83-4413-BA3B-63508016D87F}">
      <dsp:nvSpPr>
        <dsp:cNvPr id="0" name=""/>
        <dsp:cNvSpPr/>
      </dsp:nvSpPr>
      <dsp:spPr>
        <a:xfrm>
          <a:off x="3119308" y="1317463"/>
          <a:ext cx="5198328" cy="1197136"/>
        </a:xfrm>
        <a:prstGeom prst="rightArrow">
          <a:avLst>
            <a:gd name="adj1" fmla="val 75000"/>
            <a:gd name="adj2" fmla="val 50000"/>
          </a:avLst>
        </a:prstGeom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184,1 тис осіб, в т.ч. понад 51% - за держзамовленням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71% - сільська молодь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19308" y="1467105"/>
        <a:ext cx="4749402" cy="897852"/>
      </dsp:txXfrm>
    </dsp:sp>
    <dsp:sp modelId="{48E6C4DD-067B-4EE6-BA0D-B4AC3E68356A}">
      <dsp:nvSpPr>
        <dsp:cNvPr id="0" name=""/>
        <dsp:cNvSpPr/>
      </dsp:nvSpPr>
      <dsp:spPr>
        <a:xfrm>
          <a:off x="87765" y="1582687"/>
          <a:ext cx="2743469" cy="800225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1"/>
              </a:solidFill>
            </a:rPr>
            <a:t>Контингент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126829" y="1621751"/>
        <a:ext cx="2665341" cy="7220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4A5B49-0942-4D5A-B04E-B8BAB3E559CB}">
      <dsp:nvSpPr>
        <dsp:cNvPr id="0" name=""/>
        <dsp:cNvSpPr/>
      </dsp:nvSpPr>
      <dsp:spPr>
        <a:xfrm>
          <a:off x="3113504" y="0"/>
          <a:ext cx="5325252" cy="1466718"/>
        </a:xfrm>
        <a:prstGeom prst="rightArrow">
          <a:avLst>
            <a:gd name="adj1" fmla="val 75000"/>
            <a:gd name="adj2" fmla="val 50000"/>
          </a:avLst>
        </a:prstGeom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близько 8,5 тис науково-педагогічних працівників,  з них 66% - доктори та кандидати наук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понад 7 тис педагогічних працівників, з них 40% спеціалісти вищої категорії та понад 12%  - викладачі-методисти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13504" y="183340"/>
        <a:ext cx="4775233" cy="1100038"/>
      </dsp:txXfrm>
    </dsp:sp>
    <dsp:sp modelId="{31AA681C-70C0-41F6-AA69-158E8F7865EE}">
      <dsp:nvSpPr>
        <dsp:cNvPr id="0" name=""/>
        <dsp:cNvSpPr/>
      </dsp:nvSpPr>
      <dsp:spPr>
        <a:xfrm>
          <a:off x="171124" y="288033"/>
          <a:ext cx="2678530" cy="80444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1"/>
              </a:solidFill>
            </a:rPr>
            <a:t>Викладацький склад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210394" y="327303"/>
        <a:ext cx="2599990" cy="725901"/>
      </dsp:txXfrm>
    </dsp:sp>
    <dsp:sp modelId="{23926C52-13CF-48B3-A3C3-FF99D821B9EC}">
      <dsp:nvSpPr>
        <dsp:cNvPr id="0" name=""/>
        <dsp:cNvSpPr/>
      </dsp:nvSpPr>
      <dsp:spPr>
        <a:xfrm>
          <a:off x="3198788" y="1512174"/>
          <a:ext cx="5278656" cy="1375374"/>
        </a:xfrm>
        <a:prstGeom prst="rightArrow">
          <a:avLst>
            <a:gd name="adj1" fmla="val 75000"/>
            <a:gd name="adj2" fmla="val 50000"/>
          </a:avLst>
        </a:prstGeom>
        <a:gradFill flip="none" rotWithShape="0">
          <a:gsLst>
            <a:gs pos="0">
              <a:schemeClr val="accent2">
                <a:lumMod val="20000"/>
                <a:lumOff val="80000"/>
                <a:shade val="30000"/>
                <a:satMod val="115000"/>
              </a:schemeClr>
            </a:gs>
            <a:gs pos="50000">
              <a:schemeClr val="accent2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2">
                <a:lumMod val="20000"/>
                <a:lumOff val="80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kern="1200" dirty="0" smtClean="0">
              <a:latin typeface="Times New Roman" pitchFamily="18" charset="0"/>
              <a:cs typeface="Times New Roman" pitchFamily="18" charset="0"/>
            </a:rPr>
            <a:t>62 спеціальності ОКР  “молодший спеціаліст ”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kern="1200" dirty="0" smtClean="0">
              <a:latin typeface="Times New Roman" pitchFamily="18" charset="0"/>
              <a:cs typeface="Times New Roman" pitchFamily="18" charset="0"/>
            </a:rPr>
            <a:t>38 напрями підготовки ОКР “бакалавр”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kern="1200" dirty="0" smtClean="0">
              <a:latin typeface="Times New Roman" pitchFamily="18" charset="0"/>
              <a:cs typeface="Times New Roman" pitchFamily="18" charset="0"/>
            </a:rPr>
            <a:t>50 спеціальності ОКР “спеціаліст”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kern="1200" dirty="0" smtClean="0">
              <a:latin typeface="Times New Roman" pitchFamily="18" charset="0"/>
              <a:cs typeface="Times New Roman" pitchFamily="18" charset="0"/>
            </a:rPr>
            <a:t>63 спеціальності  ОКР “магістр”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8788" y="1684096"/>
        <a:ext cx="4762891" cy="1031530"/>
      </dsp:txXfrm>
    </dsp:sp>
    <dsp:sp modelId="{C60BC660-1AB7-4647-80BA-98E6C3A3486D}">
      <dsp:nvSpPr>
        <dsp:cNvPr id="0" name=""/>
        <dsp:cNvSpPr/>
      </dsp:nvSpPr>
      <dsp:spPr>
        <a:xfrm>
          <a:off x="85823" y="1686212"/>
          <a:ext cx="2821602" cy="76206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1"/>
              </a:solidFill>
            </a:rPr>
            <a:t>Підготовка фахівців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123024" y="1723413"/>
        <a:ext cx="2747200" cy="687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0.gif"/><Relationship Id="rId7" Type="http://schemas.openxmlformats.org/officeDocument/2006/relationships/image" Target="../media/image14.gif"/><Relationship Id="rId12" Type="http://schemas.openxmlformats.org/officeDocument/2006/relationships/image" Target="../media/image19.gif"/><Relationship Id="rId2" Type="http://schemas.openxmlformats.org/officeDocument/2006/relationships/image" Target="../media/image9.gif"/><Relationship Id="rId1" Type="http://schemas.openxmlformats.org/officeDocument/2006/relationships/image" Target="../media/image8.gif"/><Relationship Id="rId6" Type="http://schemas.openxmlformats.org/officeDocument/2006/relationships/image" Target="../media/image13.gif"/><Relationship Id="rId11" Type="http://schemas.openxmlformats.org/officeDocument/2006/relationships/image" Target="../media/image18.gif"/><Relationship Id="rId5" Type="http://schemas.openxmlformats.org/officeDocument/2006/relationships/image" Target="../media/image12.gif"/><Relationship Id="rId10" Type="http://schemas.openxmlformats.org/officeDocument/2006/relationships/image" Target="../media/image17.gif"/><Relationship Id="rId4" Type="http://schemas.openxmlformats.org/officeDocument/2006/relationships/image" Target="../media/image11.gif"/><Relationship Id="rId9" Type="http://schemas.openxmlformats.org/officeDocument/2006/relationships/image" Target="../media/image16.gif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0.02751</cdr:x>
      <cdr:y>0.03814</cdr:y>
    </cdr:from>
    <cdr:to>
      <cdr:x>0.08001</cdr:x>
      <cdr:y>0.10178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26368" y="172616"/>
          <a:ext cx="432048" cy="288032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5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0.325</cdr:x>
      <cdr:y>0.03814</cdr:y>
    </cdr:from>
    <cdr:to>
      <cdr:x>0.3775</cdr:x>
      <cdr:y>0.10178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2674640" y="172616"/>
          <a:ext cx="432048" cy="288032"/>
        </a:xfrm>
        <a:prstGeom xmlns:a="http://schemas.openxmlformats.org/drawingml/2006/main" prst="rect">
          <a:avLst/>
        </a:prstGeom>
        <a:solidFill xmlns:a="http://schemas.openxmlformats.org/drawingml/2006/main">
          <a:srgbClr val="0070C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0.09625</cdr:x>
      <cdr:y>0.01591</cdr:y>
    </cdr:from>
    <cdr:to>
      <cdr:x>0.2975</cdr:x>
      <cdr:y>0.10178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92088" y="72008"/>
          <a:ext cx="1656184" cy="3886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400" b="1" dirty="0" smtClean="0">
              <a:latin typeface="Times New Roman" pitchFamily="18" charset="0"/>
              <a:cs typeface="Times New Roman" pitchFamily="18" charset="0"/>
            </a:rPr>
            <a:t>ВНЗ ІІІ –І</a:t>
          </a:r>
          <a:r>
            <a:rPr lang="en-US" sz="1400" b="1" dirty="0" smtClean="0">
              <a:latin typeface="Times New Roman" pitchFamily="18" charset="0"/>
              <a:cs typeface="Times New Roman" pitchFamily="18" charset="0"/>
            </a:rPr>
            <a:t>V </a:t>
          </a:r>
          <a:r>
            <a:rPr lang="uk-UA" sz="1400" b="1" dirty="0" err="1" smtClean="0">
              <a:latin typeface="Times New Roman" pitchFamily="18" charset="0"/>
              <a:cs typeface="Times New Roman" pitchFamily="18" charset="0"/>
            </a:rPr>
            <a:t>р.акр</a:t>
          </a:r>
          <a:r>
            <a:rPr lang="uk-UA" sz="14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0.40249</cdr:x>
      <cdr:y>0.03182</cdr:y>
    </cdr:from>
    <cdr:to>
      <cdr:x>0.55999</cdr:x>
      <cdr:y>0.11769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312368" y="144016"/>
          <a:ext cx="1296144" cy="3886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uk-UA" sz="1400" b="1" dirty="0" smtClean="0">
              <a:latin typeface="Times New Roman" pitchFamily="18" charset="0"/>
              <a:cs typeface="Times New Roman" pitchFamily="18" charset="0"/>
            </a:rPr>
            <a:t>ВНЗ І-ІІ </a:t>
          </a:r>
          <a:r>
            <a:rPr lang="uk-UA" sz="1400" b="1" dirty="0" err="1" smtClean="0">
              <a:latin typeface="Times New Roman" pitchFamily="18" charset="0"/>
              <a:cs typeface="Times New Roman" pitchFamily="18" charset="0"/>
            </a:rPr>
            <a:t>р.акр</a:t>
          </a:r>
          <a:r>
            <a:rPr lang="uk-UA" sz="14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0.01667</cdr:x>
      <cdr:y>0.86486</cdr:y>
    </cdr:from>
    <cdr:to>
      <cdr:x>0.075</cdr:x>
      <cdr:y>0.92418</cdr:y>
    </cdr:to>
    <cdr:pic>
      <cdr:nvPicPr>
        <cdr:cNvPr id="3" name="Рисунок 2" descr="Германія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52400" y="4876800"/>
          <a:ext cx="533400" cy="33446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0.09167</cdr:x>
      <cdr:y>0.86486</cdr:y>
    </cdr:from>
    <cdr:to>
      <cdr:x>0.14167</cdr:x>
      <cdr:y>0.92778</cdr:y>
    </cdr:to>
    <cdr:pic>
      <cdr:nvPicPr>
        <cdr:cNvPr id="4" name="Рисунок 3" descr="Данія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838200" y="4876800"/>
          <a:ext cx="457200" cy="354775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0.16667</cdr:x>
      <cdr:y>0.87838</cdr:y>
    </cdr:from>
    <cdr:to>
      <cdr:x>0.225</cdr:x>
      <cdr:y>0.92944</cdr:y>
    </cdr:to>
    <cdr:pic>
      <cdr:nvPicPr>
        <cdr:cNvPr id="5" name="Рисунок 4" descr="США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1524000" y="4953000"/>
          <a:ext cx="533400" cy="287933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0.24167</cdr:x>
      <cdr:y>0.86486</cdr:y>
    </cdr:from>
    <cdr:to>
      <cdr:x>0.28446</cdr:x>
      <cdr:y>0.93619</cdr:y>
    </cdr:to>
    <cdr:pic>
      <cdr:nvPicPr>
        <cdr:cNvPr id="6" name="Рисунок 5" descr="Швейцарія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2209800" y="4876800"/>
          <a:ext cx="391298" cy="40216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0.30833</cdr:x>
      <cdr:y>0.87838</cdr:y>
    </cdr:from>
    <cdr:to>
      <cdr:x>0.35833</cdr:x>
      <cdr:y>0.93006</cdr:y>
    </cdr:to>
    <cdr:pic>
      <cdr:nvPicPr>
        <cdr:cNvPr id="7" name="Рисунок 6" descr="Польща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5"/>
        <a:stretch xmlns:a="http://schemas.openxmlformats.org/drawingml/2006/main">
          <a:fillRect/>
        </a:stretch>
      </cdr:blipFill>
      <cdr:spPr>
        <a:xfrm xmlns:a="http://schemas.openxmlformats.org/drawingml/2006/main">
          <a:off x="2819400" y="4953000"/>
          <a:ext cx="457200" cy="29139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0.38333</cdr:x>
      <cdr:y>0.87838</cdr:y>
    </cdr:from>
    <cdr:to>
      <cdr:x>0.43333</cdr:x>
      <cdr:y>0.93418</cdr:y>
    </cdr:to>
    <cdr:pic>
      <cdr:nvPicPr>
        <cdr:cNvPr id="8" name="Рисунок 7" descr="Франція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6"/>
        <a:stretch xmlns:a="http://schemas.openxmlformats.org/drawingml/2006/main">
          <a:fillRect/>
        </a:stretch>
      </cdr:blipFill>
      <cdr:spPr>
        <a:xfrm xmlns:a="http://schemas.openxmlformats.org/drawingml/2006/main">
          <a:off x="3505200" y="4953000"/>
          <a:ext cx="457200" cy="31465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0.45833</cdr:x>
      <cdr:y>0.87838</cdr:y>
    </cdr:from>
    <cdr:to>
      <cdr:x>0.50833</cdr:x>
      <cdr:y>0.93393</cdr:y>
    </cdr:to>
    <cdr:pic>
      <cdr:nvPicPr>
        <cdr:cNvPr id="9" name="Рисунок 8" descr="Росія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7"/>
        <a:stretch xmlns:a="http://schemas.openxmlformats.org/drawingml/2006/main">
          <a:fillRect/>
        </a:stretch>
      </cdr:blipFill>
      <cdr:spPr>
        <a:xfrm xmlns:a="http://schemas.openxmlformats.org/drawingml/2006/main">
          <a:off x="4191000" y="4953000"/>
          <a:ext cx="457200" cy="31326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0.53333</cdr:x>
      <cdr:y>0.87838</cdr:y>
    </cdr:from>
    <cdr:to>
      <cdr:x>0.58198</cdr:x>
      <cdr:y>0.93243</cdr:y>
    </cdr:to>
    <cdr:pic>
      <cdr:nvPicPr>
        <cdr:cNvPr id="10" name="Рисунок 9" descr="Нідерланди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8"/>
        <a:stretch xmlns:a="http://schemas.openxmlformats.org/drawingml/2006/main">
          <a:fillRect/>
        </a:stretch>
      </cdr:blipFill>
      <cdr:spPr>
        <a:xfrm xmlns:a="http://schemas.openxmlformats.org/drawingml/2006/main">
          <a:off x="4876800" y="4953000"/>
          <a:ext cx="444842" cy="3048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0.61667</cdr:x>
      <cdr:y>0.87838</cdr:y>
    </cdr:from>
    <cdr:to>
      <cdr:x>0.66667</cdr:x>
      <cdr:y>0.92953</cdr:y>
    </cdr:to>
    <cdr:pic>
      <cdr:nvPicPr>
        <cdr:cNvPr id="11" name="Рисунок 10" descr="Фінляндія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9"/>
        <a:stretch xmlns:a="http://schemas.openxmlformats.org/drawingml/2006/main">
          <a:fillRect/>
        </a:stretch>
      </cdr:blipFill>
      <cdr:spPr>
        <a:xfrm xmlns:a="http://schemas.openxmlformats.org/drawingml/2006/main">
          <a:off x="5638800" y="4953000"/>
          <a:ext cx="457200" cy="288435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0.69167</cdr:x>
      <cdr:y>0.87838</cdr:y>
    </cdr:from>
    <cdr:to>
      <cdr:x>0.74289</cdr:x>
      <cdr:y>0.93243</cdr:y>
    </cdr:to>
    <cdr:pic>
      <cdr:nvPicPr>
        <cdr:cNvPr id="12" name="Рисунок 11" descr="Швеція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0"/>
        <a:stretch xmlns:a="http://schemas.openxmlformats.org/drawingml/2006/main">
          <a:fillRect/>
        </a:stretch>
      </cdr:blipFill>
      <cdr:spPr>
        <a:xfrm xmlns:a="http://schemas.openxmlformats.org/drawingml/2006/main">
          <a:off x="6324600" y="4953000"/>
          <a:ext cx="468411" cy="3048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0.775</cdr:x>
      <cdr:y>0.875</cdr:y>
    </cdr:from>
    <cdr:to>
      <cdr:x>0.81667</cdr:x>
      <cdr:y>0.92554</cdr:y>
    </cdr:to>
    <cdr:pic>
      <cdr:nvPicPr>
        <cdr:cNvPr id="13" name="Рисунок 12" descr="Норвегія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1"/>
        <a:stretch xmlns:a="http://schemas.openxmlformats.org/drawingml/2006/main">
          <a:fillRect/>
        </a:stretch>
      </cdr:blipFill>
      <cdr:spPr>
        <a:xfrm xmlns:a="http://schemas.openxmlformats.org/drawingml/2006/main">
          <a:off x="7086600" y="4800600"/>
          <a:ext cx="381000" cy="27725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0.85</cdr:x>
      <cdr:y>0.875</cdr:y>
    </cdr:from>
    <cdr:to>
      <cdr:x>0.90833</cdr:x>
      <cdr:y>0.92361</cdr:y>
    </cdr:to>
    <cdr:pic>
      <cdr:nvPicPr>
        <cdr:cNvPr id="14" name="Рисунок 13" descr="В. Британія.gif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2"/>
        <a:stretch xmlns:a="http://schemas.openxmlformats.org/drawingml/2006/main">
          <a:fillRect/>
        </a:stretch>
      </cdr:blipFill>
      <cdr:spPr>
        <a:xfrm xmlns:a="http://schemas.openxmlformats.org/drawingml/2006/main">
          <a:off x="7772400" y="4800600"/>
          <a:ext cx="533400" cy="2667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0.46629</cdr:x>
      <cdr:y>0.12844</cdr:y>
    </cdr:from>
    <cdr:to>
      <cdr:x>0.90449</cdr:x>
      <cdr:y>0.21101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216400" y="711200"/>
          <a:ext cx="3962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800" b="1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Всього пройшли стажування – 2114 осіб 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0.60112</cdr:x>
      <cdr:y>0.07339</cdr:y>
    </cdr:from>
    <cdr:to>
      <cdr:x>0.82865</cdr:x>
      <cdr:y>0.15596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435600" y="406400"/>
          <a:ext cx="2057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Всього – 2114 осіб</a:t>
          </a:r>
          <a:endParaRPr lang="ru-RU" sz="20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0536"/>
          </a:xfrm>
          <a:prstGeom prst="rect">
            <a:avLst/>
          </a:prstGeom>
        </p:spPr>
        <p:txBody>
          <a:bodyPr vert="horz" lIns="91998" tIns="45999" rIns="91998" bIns="45999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0536"/>
          </a:xfrm>
          <a:prstGeom prst="rect">
            <a:avLst/>
          </a:prstGeom>
        </p:spPr>
        <p:txBody>
          <a:bodyPr vert="horz" lIns="91998" tIns="45999" rIns="91998" bIns="45999" rtlCol="0"/>
          <a:lstStyle>
            <a:lvl1pPr algn="r">
              <a:defRPr sz="1200"/>
            </a:lvl1pPr>
          </a:lstStyle>
          <a:p>
            <a:fld id="{C5E20C3A-5C7A-4B76-9F6F-27D45375B287}" type="datetimeFigureOut">
              <a:rPr lang="uk-UA" smtClean="0"/>
              <a:t>13.11.2013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8165"/>
            <a:ext cx="2984871" cy="500536"/>
          </a:xfrm>
          <a:prstGeom prst="rect">
            <a:avLst/>
          </a:prstGeom>
        </p:spPr>
        <p:txBody>
          <a:bodyPr vert="horz" lIns="91998" tIns="45999" rIns="91998" bIns="45999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698" y="9518165"/>
            <a:ext cx="2984871" cy="500536"/>
          </a:xfrm>
          <a:prstGeom prst="rect">
            <a:avLst/>
          </a:prstGeom>
        </p:spPr>
        <p:txBody>
          <a:bodyPr vert="horz" lIns="91998" tIns="45999" rIns="91998" bIns="45999" rtlCol="0" anchor="b"/>
          <a:lstStyle>
            <a:lvl1pPr algn="r">
              <a:defRPr sz="1200"/>
            </a:lvl1pPr>
          </a:lstStyle>
          <a:p>
            <a:fld id="{0CEE05B8-1833-4CEE-AFCA-4E0DB3C03B1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75798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871" cy="501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98" tIns="45999" rIns="91998" bIns="4599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1698" y="0"/>
            <a:ext cx="2984871" cy="501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98" tIns="45999" rIns="91998" bIns="4599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50888"/>
            <a:ext cx="5011737" cy="3759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817" y="4759643"/>
            <a:ext cx="5510530" cy="450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98" tIns="45999" rIns="91998" bIns="459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7546"/>
            <a:ext cx="2984871" cy="501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98" tIns="45999" rIns="91998" bIns="4599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1698" y="9517546"/>
            <a:ext cx="2984871" cy="501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98" tIns="45999" rIns="91998" bIns="4599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3141803-04D4-44FF-9280-1A5090A7276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50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92500" y="1052513"/>
            <a:ext cx="5183188" cy="1470025"/>
          </a:xfrm>
        </p:spPr>
        <p:txBody>
          <a:bodyPr/>
          <a:lstStyle>
            <a:lvl1pPr algn="r">
              <a:defRPr sz="2800">
                <a:solidFill>
                  <a:srgbClr val="E27100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/>
            </a:lvl1pPr>
          </a:lstStyle>
          <a:p>
            <a:fld id="{72FB7525-F1AA-4596-875E-540CB9E1FD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659199-1D53-42C0-B4D3-60A5C416F3F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152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CF7F81B-EC6F-4346-8017-76FE61B6D57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1959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213" y="2295525"/>
            <a:ext cx="6202362" cy="1470025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noProof="0" smtClean="0"/>
              <a:t>Заголовок</a:t>
            </a:r>
            <a:br>
              <a:rPr lang="ru-RU" noProof="0" smtClean="0"/>
            </a:br>
            <a:r>
              <a:rPr lang="ru-RU" noProof="0" smtClean="0"/>
              <a:t>Слайда-разделителя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183840C-08B0-4E8F-B96E-CDF8A8801FB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248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3A2F60E-BF4D-4721-8B82-74CEBE9A5B6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434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3C5063B-C1B2-4A4F-9275-1FF2708A5C6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4474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CDB1FA-7944-4816-9E6C-AA98CF4532F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16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A7832CD-A35B-4B7B-8A1E-0F8B83B5E1C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934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349356-5DBF-4477-9326-910800DAE12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476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605946-C2FD-4A1A-BCED-A4F42BEDCBF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178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84B11A2-90A0-4EB8-A981-45E6575DDF4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8071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D6D547A-A530-43AA-B058-F17ECFF6E1D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219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66C4901-9273-4FD1-B127-2264D085AD2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4779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EA5A596-97DF-4019-A702-FEC11014724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511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87B0A77-C6F8-4170-A4E9-6C09E58BC44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659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5DC0620-88A7-44E1-B38B-32D63DC30A5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87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AD89F9C-5F19-4E7C-A251-63D996A5902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337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5342A50-A247-499F-8388-0BC1A5CB64A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746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B24A239-3C8F-4AAE-822F-A21674B923D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64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15D73BF-EB15-4970-95AD-F7B352B950B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530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0BC9735-5FFA-4B45-9144-A1F6CD9AD33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264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16013" y="6365875"/>
            <a:ext cx="5492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200">
                <a:solidFill>
                  <a:schemeClr val="bg1"/>
                </a:solidFill>
              </a:defRPr>
            </a:lvl1pPr>
          </a:lstStyle>
          <a:p>
            <a:fld id="{C54453A2-AAB6-426D-8107-E2C328F0FDB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eaLnBrk="1" fontAlgn="base" hangingPunct="1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7088" y="6365875"/>
            <a:ext cx="838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200">
                <a:solidFill>
                  <a:schemeClr val="bg1"/>
                </a:solidFill>
              </a:defRPr>
            </a:lvl1pPr>
          </a:lstStyle>
          <a:p>
            <a:fld id="{AD03802C-DA56-409C-9E0A-2A6B9819372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fontAlgn="base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fontAlgn="base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zakon.nau.ua/doc/?code=2984-14" TargetMode="Externa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6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1.xls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14401"/>
            <a:ext cx="7772400" cy="2686050"/>
          </a:xfrm>
        </p:spPr>
        <p:txBody>
          <a:bodyPr>
            <a:normAutofit/>
          </a:bodyPr>
          <a:lstStyle/>
          <a:p>
            <a:r>
              <a:rPr lang="uk-UA" dirty="0" smtClean="0"/>
              <a:t>Аграрна освіта на шляху вдосконалення.</a:t>
            </a:r>
            <a:br>
              <a:rPr lang="uk-UA" dirty="0" smtClean="0"/>
            </a:br>
            <a:r>
              <a:rPr lang="uk-UA" dirty="0" smtClean="0"/>
              <a:t>Адаптація до сучасних вимог аграрного виробництва.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3429000"/>
            <a:ext cx="6400800" cy="1752600"/>
          </a:xfrm>
        </p:spPr>
        <p:txBody>
          <a:bodyPr/>
          <a:lstStyle/>
          <a:p>
            <a:pPr algn="r" eaLnBrk="1" hangingPunct="1"/>
            <a:r>
              <a:rPr lang="uk-UA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Синявська</a:t>
            </a:r>
            <a:endParaRPr lang="uk-UA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Ірина Максимівна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r" eaLnBrk="1" hangingPunct="1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директор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 «НМЦ «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Агроосвіта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41129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3600" b="1" dirty="0" smtClean="0">
                <a:latin typeface="Arial" pitchFamily="34" charset="0"/>
                <a:cs typeface="Arial" pitchFamily="34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Учасники дискусійних клубів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“Аграрна освіта на ринку праці”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осіб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– представники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Міністерства аграрної політики та продовольства України;</a:t>
            </a:r>
          </a:p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осіб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– голови Асоціацій товаровиробників; 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23 особи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– члени Ради Асоціації фермерів та приватних землевласників України;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28 осіб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– провідні фахівці аграрного виробництва;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82 особи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– представники вищих навчальних закладів;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25 осіб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– інші зацікавлені особи.</a:t>
            </a:r>
          </a:p>
          <a:p>
            <a:endParaRPr lang="uk-UA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765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437" r="-1072" b="4989"/>
          <a:stretch/>
        </p:blipFill>
        <p:spPr bwMode="auto">
          <a:xfrm>
            <a:off x="0" y="13855"/>
            <a:ext cx="9144000" cy="5534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8448" y="5548746"/>
            <a:ext cx="81741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agrostart.org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єдиний інформаційний портал про роботу і кар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єру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для студентів та випускників профільних аграрних навчальних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закладів, товаровиробників, інших зацікавлених осіб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39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51520" y="2420888"/>
            <a:ext cx="3744416" cy="2402532"/>
          </a:xfrm>
          <a:prstGeom prst="ellipse">
            <a:avLst/>
          </a:prstGeom>
          <a:solidFill>
            <a:schemeClr val="accent1">
              <a:alpha val="82000"/>
            </a:schemeClr>
          </a:solidFill>
          <a:scene3d>
            <a:camera prst="orthographicFront"/>
            <a:lightRig rig="threePt" dir="t"/>
          </a:scene3d>
          <a:sp3d contourW="12700">
            <a:bevelT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tx1"/>
                </a:solidFill>
              </a:rPr>
              <a:t>державна</a:t>
            </a:r>
            <a:r>
              <a:rPr lang="ru-RU" dirty="0">
                <a:solidFill>
                  <a:schemeClr val="tx1"/>
                </a:solidFill>
              </a:rPr>
              <a:t> компонента</a:t>
            </a:r>
          </a:p>
        </p:txBody>
      </p:sp>
      <p:sp>
        <p:nvSpPr>
          <p:cNvPr id="7" name="Овал 6"/>
          <p:cNvSpPr/>
          <p:nvPr/>
        </p:nvSpPr>
        <p:spPr>
          <a:xfrm>
            <a:off x="2123728" y="4217836"/>
            <a:ext cx="4032448" cy="2277988"/>
          </a:xfrm>
          <a:prstGeom prst="ellipse">
            <a:avLst/>
          </a:prstGeom>
          <a:scene3d>
            <a:camera prst="orthographicFront"/>
            <a:lightRig rig="threePt" dir="t"/>
          </a:scene3d>
          <a:sp3d contourW="12700">
            <a:bevelT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компонента </a:t>
            </a:r>
            <a:r>
              <a:rPr lang="ru-RU" dirty="0" err="1">
                <a:solidFill>
                  <a:schemeClr val="tx1"/>
                </a:solidFill>
              </a:rPr>
              <a:t>вищого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навчального</a:t>
            </a:r>
            <a:r>
              <a:rPr lang="ru-RU" dirty="0">
                <a:solidFill>
                  <a:schemeClr val="tx1"/>
                </a:solidFill>
              </a:rPr>
              <a:t> закладу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Державний стандарт вищої освіти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700808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Встановлює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вимоги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змісту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обсягу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освітньої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фахової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підготовки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563888" y="2420888"/>
            <a:ext cx="4824536" cy="2307730"/>
          </a:xfrm>
          <a:prstGeom prst="ellipse">
            <a:avLst/>
          </a:prstGeom>
          <a:scene3d>
            <a:camera prst="orthographicFront"/>
            <a:lightRig rig="threePt" dir="t"/>
          </a:scene3d>
          <a:sp3d contourW="12700">
            <a:bevelT/>
            <a:contourClr>
              <a:schemeClr val="accent6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tx1"/>
                </a:solidFill>
              </a:rPr>
              <a:t>галузева</a:t>
            </a:r>
            <a:r>
              <a:rPr lang="ru-RU" dirty="0">
                <a:solidFill>
                  <a:schemeClr val="tx1"/>
                </a:solidFill>
              </a:rPr>
              <a:t> компонента</a:t>
            </a:r>
          </a:p>
        </p:txBody>
      </p:sp>
    </p:spTree>
    <p:extLst>
      <p:ext uri="{BB962C8B-B14F-4D97-AF65-F5344CB8AC3E}">
        <p14:creationId xmlns:p14="http://schemas.microsoft.com/office/powerpoint/2010/main" val="170225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95536" y="4077072"/>
            <a:ext cx="4896544" cy="2520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72001" y="1633538"/>
            <a:ext cx="4176464" cy="22467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633538"/>
            <a:ext cx="3960440" cy="22467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Галузеві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стандарти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вищої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освіти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633538"/>
            <a:ext cx="39604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Освітньо-кваліфікаційна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характеристика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випускників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ВНЗ (ОКХ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є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галузевим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нормативним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документом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Визначає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вимоги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компетентності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систему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виробничих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функцій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типових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задач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умінь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реалізації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uk-UA" sz="1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Спільний документ освітян та виробничників</a:t>
            </a:r>
            <a:endParaRPr lang="ru-RU" sz="1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1633538"/>
            <a:ext cx="40324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Освітньо-професійна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програма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(ОПП)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визначає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нормативну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частину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змісту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встановлює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вимоги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змісту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обсягу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освітньої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професійної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підготовки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фахівця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відповідного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освітньо-кваліфікаційного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певної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спеціальності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uk-UA" sz="1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Освітянський документ</a:t>
            </a:r>
            <a:endParaRPr lang="ru-RU" sz="1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221088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Засоби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діагностики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ВО (ЗД)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визначають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стандартизовані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методики,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призначені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кількісного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якісного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оцінювання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досягнутого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особою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сформованості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умінь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навичок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професійних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світоглядних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громадянських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якостей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Використовуються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встановлення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відповідності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вищої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вимогам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визначено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ОКХ і ОПП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uk-UA" sz="1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Освітянський документ</a:t>
            </a:r>
            <a:endParaRPr lang="ru-RU" sz="1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4869161"/>
            <a:ext cx="3600400" cy="1169551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Наказ Міністерства освіти і науки України №897 від 11.10.2007</a:t>
            </a:r>
          </a:p>
          <a:p>
            <a:pPr algn="ctr"/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Про створення робочих груп</a:t>
            </a:r>
          </a:p>
          <a:p>
            <a:pPr algn="ctr"/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з розроблення галузевих стандартів вищої освіти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38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115888"/>
            <a:ext cx="8676456" cy="1143000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Стан розроблення галузевих стандартів вищої освіти для ОКР «бакалавр»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020203"/>
              </p:ext>
            </p:extLst>
          </p:nvPr>
        </p:nvGraphicFramePr>
        <p:xfrm>
          <a:off x="323529" y="1397000"/>
          <a:ext cx="8496942" cy="5128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4751"/>
                <a:gridCol w="1567397"/>
                <a:gridCol w="1567397"/>
                <a:gridCol w="1567397"/>
              </a:tblGrid>
              <a:tr h="375873">
                <a:tc rowSpan="2"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rgbClr val="EE77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Напрям підготовки</a:t>
                      </a:r>
                      <a:endParaRPr lang="ru-RU" dirty="0">
                        <a:solidFill>
                          <a:srgbClr val="EE77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rgbClr val="EE77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Рік затвердження</a:t>
                      </a:r>
                      <a:endParaRPr lang="uk-UA" dirty="0">
                        <a:solidFill>
                          <a:srgbClr val="EE77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587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ОКХ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ОПП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ЗД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587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Агрономія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26809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Технологія виробництва і переробки продукції тваринництва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587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Захист рослин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766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Водні біоресурси та аквакультура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587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Рибальство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766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Енергетика та електротехнічні системи в АПК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766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Процеси, машини та обладнання АПВ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у роботі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у роботі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у роботі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587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Ветеринарна медицина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у роботі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214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5888"/>
            <a:ext cx="8892480" cy="1143000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Стан розроблення галузевих стандартів вищої освіти для ОКР «магістр»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705251"/>
              </p:ext>
            </p:extLst>
          </p:nvPr>
        </p:nvGraphicFramePr>
        <p:xfrm>
          <a:off x="395535" y="1397000"/>
          <a:ext cx="8352930" cy="5353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1"/>
                <a:gridCol w="1224136"/>
                <a:gridCol w="1267341"/>
                <a:gridCol w="1252939"/>
                <a:gridCol w="2088233"/>
              </a:tblGrid>
              <a:tr h="350856">
                <a:tc gridSpan="5"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rgbClr val="EE77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Напрям підготовки «Агрономія»</a:t>
                      </a:r>
                      <a:endParaRPr lang="ru-RU" dirty="0">
                        <a:solidFill>
                          <a:srgbClr val="EE77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6050">
                <a:tc rowSpan="2">
                  <a:txBody>
                    <a:bodyPr/>
                    <a:lstStyle/>
                    <a:p>
                      <a:pPr algn="ctr"/>
                      <a:endParaRPr lang="uk-UA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Спеціальність 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Рік затвердження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Орієнтовний навчальний план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085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ОКХ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ОПП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ЗД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5586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Агрохімія і ґрунтознавство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5586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Захист рослин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у роботі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5586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Експертна оцінка ґрунтів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у роботі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5586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Плодоовочівництво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і виноградарство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у роботі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512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Насінництво та </a:t>
                      </a:r>
                      <a:r>
                        <a:rPr lang="uk-UA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насіннезнавство</a:t>
                      </a: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у роботі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5123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Карантин рослин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251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153400" cy="838200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Стан розроблення галузевих стандартів вищої освіти для ОКР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«молодший спеціаліст»</a:t>
            </a:r>
            <a:endParaRPr lang="uk-UA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4876827"/>
              </p:ext>
            </p:extLst>
          </p:nvPr>
        </p:nvGraphicFramePr>
        <p:xfrm>
          <a:off x="0" y="870358"/>
          <a:ext cx="9144001" cy="5987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/>
                <a:gridCol w="1202267"/>
                <a:gridCol w="702733"/>
                <a:gridCol w="1752601"/>
              </a:tblGrid>
              <a:tr h="298757">
                <a:tc>
                  <a:txBody>
                    <a:bodyPr/>
                    <a:lstStyle/>
                    <a:p>
                      <a:endParaRPr lang="uk-UA" dirty="0">
                        <a:solidFill>
                          <a:srgbClr val="EE7700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rgbClr val="EE7700"/>
                          </a:solidFill>
                        </a:rPr>
                        <a:t>Рік затвердження</a:t>
                      </a:r>
                      <a:endParaRPr lang="uk-UA" dirty="0">
                        <a:solidFill>
                          <a:srgbClr val="EE770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endParaRPr lang="uk-UA" dirty="0"/>
                    </a:p>
                  </a:txBody>
                  <a:tcPr/>
                </a:tc>
              </a:tr>
              <a:tr h="6513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="1" dirty="0" smtClean="0"/>
                        <a:t>Назва спеціальності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uk-UA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b="1" dirty="0" err="1" smtClean="0"/>
                        <a:t>ОКХ</a:t>
                      </a:r>
                      <a:endParaRPr lang="uk-UA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b="1" dirty="0" smtClean="0"/>
                        <a:t>ОПП</a:t>
                      </a:r>
                      <a:endParaRPr lang="uk-UA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600" b="1" dirty="0" smtClean="0"/>
                        <a:t>Засоби діагностики</a:t>
                      </a:r>
                      <a:endParaRPr lang="uk-UA" sz="1600" b="1" dirty="0"/>
                    </a:p>
                  </a:txBody>
                  <a:tcPr anchor="ctr"/>
                </a:tc>
              </a:tr>
              <a:tr h="589325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“Зберігання і  переробка зерна”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0307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“Зберігання, консервування та переробка плодів та овочів”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372205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“Зберігання, консервування та переробка молока”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651359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“Будівництво, обслуговування і ремонт гідромеліоративних споруд”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372205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Землевпорядкування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651359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Організація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і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технологія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ведення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фермерського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господарства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625020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“Виробництво і переробка продукції рослинництва”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372205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Експлуатація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та  ремонт 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меліоративних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будівельних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машин і 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обладнання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” </a:t>
                      </a:r>
                      <a:endParaRPr lang="uk-UA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74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Стан розроблення галузевих стандартів вищої освіти для ОКР «молодший спеціаліст»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9938337"/>
              </p:ext>
            </p:extLst>
          </p:nvPr>
        </p:nvGraphicFramePr>
        <p:xfrm>
          <a:off x="0" y="685800"/>
          <a:ext cx="9144000" cy="605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7400"/>
                <a:gridCol w="768069"/>
                <a:gridCol w="809204"/>
                <a:gridCol w="1699327"/>
              </a:tblGrid>
              <a:tr h="376623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596320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Назва спеціальності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err="1" smtClean="0"/>
                        <a:t>ОКХ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/>
                        <a:t>ОПП</a:t>
                      </a:r>
                      <a:endParaRPr lang="uk-UA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/>
                        <a:t>Засоби діагностики</a:t>
                      </a:r>
                      <a:endParaRPr lang="uk-UA" sz="1600" b="1" dirty="0"/>
                    </a:p>
                  </a:txBody>
                  <a:tcPr/>
                </a:tc>
              </a:tr>
              <a:tr h="659090">
                <a:tc>
                  <a:txBody>
                    <a:bodyPr/>
                    <a:lstStyle/>
                    <a:p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“Виробництво та переробка продукції  тваринництва”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6623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Бджільництво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376623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Рибництво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та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аквакультура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56252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Обслуговування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устаткування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та систем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теплоенергопоста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­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чання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агропромисловому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комплексі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68444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Обслуговування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устаткування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та систем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теплоенергопоста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­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чання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агропромисловому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комплексі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“Монтаж,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обслуговування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та ремонт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електротехнічних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уста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­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новок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агропромисловому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комплексі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” 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655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“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Експлуатація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та ремонт машин і 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обладнання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агропромисло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­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вого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виробництва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” </a:t>
                      </a:r>
                      <a:endParaRPr lang="uk-UA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  <a:tr h="3766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“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Ветеринарна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медицина” </a:t>
                      </a:r>
                      <a:endParaRPr lang="uk-UA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 стадії затвердження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460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5888"/>
            <a:ext cx="8784976" cy="1143000"/>
          </a:xfrm>
        </p:spPr>
        <p:txBody>
          <a:bodyPr/>
          <a:lstStyle/>
          <a:p>
            <a:pPr algn="ctr"/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Професійний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стандарт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1720840"/>
            <a:ext cx="7391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  </a:t>
            </a:r>
          </a:p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атверджені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установленому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порядку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вимоги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умінь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навичок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випускників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вищих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визначаються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роботодавцями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слугують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основою для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кваліфікацій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Професійні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стандарти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співвідносяться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рівнями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національної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галузевих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рамок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кваліфікацій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групуються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галузевими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ознаками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</a:rPr>
              <a:t>ЗАКОН УКРАЇНИ Про </a:t>
            </a:r>
            <a:r>
              <a:rPr lang="ru-RU" sz="2800" b="1" i="1" dirty="0" err="1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</a:rPr>
              <a:t>вищу</a:t>
            </a:r>
            <a:r>
              <a:rPr lang="ru-RU" sz="2800" b="1" i="1" dirty="0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</a:rPr>
              <a:t>освіту</a:t>
            </a:r>
            <a:r>
              <a:rPr lang="ru-RU" sz="2800" b="1" i="1" dirty="0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</a:rPr>
              <a:t> (ст.1) </a:t>
            </a:r>
            <a:r>
              <a:rPr lang="ru-RU" sz="2800" b="1" i="1" dirty="0" err="1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</a:rPr>
              <a:t>м.Київ</a:t>
            </a:r>
            <a:r>
              <a:rPr lang="ru-RU" sz="2800" b="1" i="1" dirty="0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</a:rPr>
              <a:t>, 17 </a:t>
            </a:r>
            <a:r>
              <a:rPr lang="ru-RU" sz="2800" b="1" i="1" dirty="0" err="1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</a:rPr>
              <a:t>січня</a:t>
            </a:r>
            <a:r>
              <a:rPr lang="ru-RU" sz="2800" b="1" i="1" dirty="0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</a:rPr>
              <a:t> 2002 року </a:t>
            </a:r>
          </a:p>
          <a:p>
            <a:pPr algn="ctr"/>
            <a:r>
              <a:rPr lang="uk-UA" sz="2800" b="1" i="1" dirty="0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№</a:t>
            </a:r>
            <a:r>
              <a:rPr lang="en-US" sz="2800" b="1" i="1" dirty="0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2984-</a:t>
            </a:r>
            <a:r>
              <a:rPr lang="ru-RU" sz="2800" b="1" i="1" dirty="0" smtClean="0">
                <a:solidFill>
                  <a:srgbClr val="FA7D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ІІІ </a:t>
            </a:r>
            <a:endParaRPr lang="ru-RU" sz="2800" b="1" dirty="0">
              <a:solidFill>
                <a:srgbClr val="FA7D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19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</a:rPr>
              <a:t>Професійні стандарти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</a:rPr>
              <a:t>Професійні стандарти – галузеві; </a:t>
            </a:r>
          </a:p>
          <a:p>
            <a:pPr eaLnBrk="1" hangingPunct="1"/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</a:rPr>
              <a:t>Розробляються роботодавцями  через механізм </a:t>
            </a:r>
            <a:r>
              <a:rPr lang="uk-UA" sz="2800" b="1" u="sng" dirty="0" smtClean="0">
                <a:solidFill>
                  <a:schemeClr val="tx1"/>
                </a:solidFill>
                <a:latin typeface="Times New Roman" pitchFamily="18" charset="0"/>
              </a:rPr>
              <a:t>галузевих  рад 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</a:rPr>
              <a:t>та регулярно поновляються;</a:t>
            </a:r>
          </a:p>
          <a:p>
            <a:pPr eaLnBrk="1" hangingPunct="1"/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</a:rPr>
              <a:t>Складені на основі освітніх  стандартів і  являються  орієнтиром для навчальних  закладів у підготовці випускників;</a:t>
            </a:r>
          </a:p>
          <a:p>
            <a:pPr eaLnBrk="1" hangingPunct="1"/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</a:rPr>
              <a:t>Являються орієнтиром для незалежної оцінки кваліфікацій (в майбутньому)</a:t>
            </a:r>
          </a:p>
        </p:txBody>
      </p:sp>
    </p:spTree>
    <p:extLst>
      <p:ext uri="{BB962C8B-B14F-4D97-AF65-F5344CB8AC3E}">
        <p14:creationId xmlns:p14="http://schemas.microsoft.com/office/powerpoint/2010/main" val="158291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Сучасна вища аграрна освіта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57598047"/>
              </p:ext>
            </p:extLst>
          </p:nvPr>
        </p:nvGraphicFramePr>
        <p:xfrm>
          <a:off x="228600" y="838200"/>
          <a:ext cx="8663880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195848477"/>
              </p:ext>
            </p:extLst>
          </p:nvPr>
        </p:nvGraphicFramePr>
        <p:xfrm>
          <a:off x="152400" y="3429000"/>
          <a:ext cx="8884096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8555792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5888"/>
            <a:ext cx="8964488" cy="1143000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Результати роботи галузевих Рад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12776"/>
            <a:ext cx="8229600" cy="471338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k-UA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Розроблено 8 орієнтовних професійних стандартів </a:t>
            </a:r>
          </a:p>
          <a:p>
            <a:pPr marL="0" indent="0" algn="just">
              <a:buNone/>
            </a:pPr>
            <a:r>
              <a:rPr lang="uk-UA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Металургія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Інженер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конверторного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>
              <a:buFont typeface="Wingdings" pitchFamily="2" charset="2"/>
              <a:buChar char="ü"/>
            </a:pP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Майстер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конверторного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>
              <a:buFont typeface="Wingdings" pitchFamily="2" charset="2"/>
              <a:buChar char="ü"/>
            </a:pP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Cталевар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конвертера</a:t>
            </a:r>
          </a:p>
          <a:p>
            <a:pPr lvl="1">
              <a:buFont typeface="Wingdings" pitchFamily="2" charset="2"/>
              <a:buChar char="ü"/>
            </a:pP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Підручний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сталевара конверторного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(конвертера)</a:t>
            </a:r>
          </a:p>
          <a:p>
            <a:pPr lvl="1">
              <a:buNone/>
            </a:pP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Енергетика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Інженер-електрик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енергетичній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сфері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>
              <a:buFont typeface="Wingdings" pitchFamily="2" charset="2"/>
              <a:buChar char="ü"/>
            </a:pP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Інженер-електромеханік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гірничий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Журналістика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Журналіст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мультимедійних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видань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засобів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масовой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інформації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Редактор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мультимедійних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видань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засобів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масовой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інформації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З 1 вересня 2013р. за ними навчаються в дев'яти регіонах України студенти 23-х університетів і академій, які побажали брати участь у </a:t>
            </a:r>
            <a:r>
              <a:rPr lang="uk-UA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проекті «Паспорт професії».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        </a:t>
            </a:r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http://bestuniversities.com.ua/ru/glavnye-etapy-proekta</a:t>
            </a:r>
            <a:endParaRPr lang="uk-UA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99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2506290"/>
          </a:xfrm>
        </p:spPr>
        <p:txBody>
          <a:bodyPr>
            <a:noAutofit/>
          </a:bodyPr>
          <a:lstStyle/>
          <a:p>
            <a:pPr algn="ctr"/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Протокольне доручення за підсумками наради з керівниками вищих навчальних закладів </a:t>
            </a:r>
            <a:r>
              <a:rPr lang="uk-UA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Мінагрополітики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України від 27.08.2013 р</a:t>
            </a:r>
            <a:r>
              <a:rPr lang="uk-UA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611563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Розробити сумісно з галузевими асоціаціями та подати на розгляд керівництва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Мінагрополітики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України проект Концепції створення галузевої ради з розроблення професійних стандартів та кваліфікацій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89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113" y="2564904"/>
            <a:ext cx="8229600" cy="1143000"/>
          </a:xfrm>
        </p:spPr>
        <p:txBody>
          <a:bodyPr/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 descr="logo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688" y="5813425"/>
            <a:ext cx="1470025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5888"/>
            <a:ext cx="8568952" cy="1143000"/>
          </a:xfrm>
        </p:spPr>
        <p:txBody>
          <a:bodyPr>
            <a:noAutofit/>
          </a:bodyPr>
          <a:lstStyle/>
          <a:p>
            <a:pPr algn="ctr"/>
            <a:r>
              <a:rPr lang="uk-UA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Кількість ВНЗ, що здійснюють підготовку фахівців,</a:t>
            </a:r>
            <a:br>
              <a:rPr lang="uk-UA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2013 р.</a:t>
            </a:r>
            <a:endParaRPr lang="uk-UA" sz="2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6364827"/>
              </p:ext>
            </p:extLst>
          </p:nvPr>
        </p:nvGraphicFramePr>
        <p:xfrm>
          <a:off x="467544" y="16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24762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Сере</a:t>
            </a:r>
            <a:r>
              <a:rPr lang="uk-UA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дній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бал незалежного дистанційного заміру знань </a:t>
            </a:r>
            <a:b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 напряму 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Агрономія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252033380"/>
              </p:ext>
            </p:extLst>
          </p:nvPr>
        </p:nvGraphicFramePr>
        <p:xfrm>
          <a:off x="107504" y="1196752"/>
          <a:ext cx="8928992" cy="5530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9125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Чайковська А.Б\НПЦ\НПЦ загальна информ\карта_НПЦ_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784976" cy="714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51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608" y="0"/>
            <a:ext cx="9747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379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1560440"/>
              </p:ext>
            </p:extLst>
          </p:nvPr>
        </p:nvGraphicFramePr>
        <p:xfrm>
          <a:off x="1587" y="1484785"/>
          <a:ext cx="9142413" cy="5112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1" name="Лист" r:id="rId6" imgW="5029200" imgH="2019300" progId="Excel.Sheet.8">
                  <p:embed/>
                </p:oleObj>
              </mc:Choice>
              <mc:Fallback>
                <p:oleObj name="Лист" r:id="rId6" imgW="5029200" imgH="2019300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484785"/>
                        <a:ext cx="9142413" cy="511256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9296400" cy="1143000"/>
          </a:xfrm>
        </p:spPr>
        <p:txBody>
          <a:bodyPr lIns="92075" tIns="46037" rIns="92075" bIns="46037" anchor="b"/>
          <a:lstStyle/>
          <a:p>
            <a:pPr algn="ctr" defTabSz="912813" eaLnBrk="1" hangingPunct="1">
              <a:lnSpc>
                <a:spcPct val="80000"/>
              </a:lnSpc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Кількість студентів, фахівців АПК, </a:t>
            </a:r>
            <a:b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що пройшли підготовку в навчально-практичних центрах, </a:t>
            </a:r>
            <a:r>
              <a:rPr lang="uk-UA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тис. осіб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8112572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Стажування студентів ВНЗ ІІІ-І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рівнів акредитації </a:t>
            </a:r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Мінагрополітики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України за кордоном, 2012 р., </a:t>
            </a:r>
            <a:r>
              <a:rPr lang="uk-UA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осіб</a:t>
            </a:r>
          </a:p>
        </p:txBody>
      </p:sp>
      <p:graphicFrame>
        <p:nvGraphicFramePr>
          <p:cNvPr id="2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4793181"/>
              </p:ext>
            </p:extLst>
          </p:nvPr>
        </p:nvGraphicFramePr>
        <p:xfrm>
          <a:off x="50800" y="1270000"/>
          <a:ext cx="9042400" cy="553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872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97207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Стажування</a:t>
            </a:r>
            <a:r>
              <a:rPr lang="uk-UA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науково-педагогічних та педагогічних </a:t>
            </a:r>
            <a:br>
              <a:rPr lang="uk-UA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працівників вищих навчальних закладів </a:t>
            </a:r>
            <a:br>
              <a:rPr lang="uk-UA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-IV </a:t>
            </a:r>
            <a:r>
              <a:rPr lang="uk-UA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рівнів акредитації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38200" y="2492896"/>
            <a:ext cx="3301752" cy="14859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Базові підприємства ВНЗ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576" y="4347364"/>
            <a:ext cx="3517776" cy="15617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УкрНДІПВТ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ім. Л. Погорілого</a:t>
            </a:r>
          </a:p>
          <a:p>
            <a:pPr algn="ctr"/>
            <a:endParaRPr lang="uk-UA" sz="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2011 р. – 20осіб</a:t>
            </a:r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2012-2013 – заняття не проводились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32040" y="2276872"/>
            <a:ext cx="3528392" cy="170192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cap="sm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Німецький Аграрний Центр в Україні    </a:t>
            </a:r>
          </a:p>
          <a:p>
            <a:pPr lvl="0" algn="ctr"/>
            <a:r>
              <a:rPr lang="uk-UA" cap="small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Черкаська обл.)</a:t>
            </a:r>
          </a:p>
          <a:p>
            <a:pPr lvl="0" algn="ctr"/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Близько 70 </a:t>
            </a:r>
            <a:r>
              <a:rPr lang="uk-UA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осіб </a:t>
            </a:r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щорічно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8024" y="4149080"/>
            <a:ext cx="3600400" cy="172819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Науково-дослідні установи НААН України</a:t>
            </a:r>
          </a:p>
          <a:p>
            <a:pPr lvl="0" algn="ctr"/>
            <a:endParaRPr lang="uk-UA" sz="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2011 </a:t>
            </a:r>
            <a:r>
              <a:rPr lang="uk-UA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р. – 146 осіб, </a:t>
            </a:r>
            <a:endParaRPr lang="uk-UA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2012 р. </a:t>
            </a:r>
            <a:r>
              <a:rPr lang="uk-UA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220</a:t>
            </a:r>
            <a:r>
              <a:rPr lang="uk-UA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осіб</a:t>
            </a:r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0" algn="ctr"/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2013 р. </a:t>
            </a:r>
            <a:r>
              <a:rPr lang="uk-UA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234</a:t>
            </a:r>
            <a:r>
              <a:rPr lang="uk-UA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осіб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56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Дискусійні клуби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“Аграрна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освіта на ринку </a:t>
            </a:r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праці”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1600200"/>
            <a:ext cx="5400600" cy="9906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“Перший дискусійний клуб”  </a:t>
            </a:r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20.03.2013 р.</a:t>
            </a:r>
            <a:endParaRPr lang="uk-UA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38200" y="3276599"/>
            <a:ext cx="3810000" cy="1367367"/>
          </a:xfrm>
          <a:prstGeom prst="roundRect">
            <a:avLst/>
          </a:prstGeom>
          <a:solidFill>
            <a:schemeClr val="accent5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“Процеси, машини та обладнання  АПВ”</a:t>
            </a:r>
          </a:p>
          <a:p>
            <a:pPr algn="ctr"/>
            <a:endParaRPr lang="uk-UA" sz="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20.03.2013 р. </a:t>
            </a:r>
          </a:p>
          <a:p>
            <a:pPr algn="ctr"/>
            <a:endParaRPr lang="uk-UA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200" y="5029200"/>
            <a:ext cx="3810000" cy="1447800"/>
          </a:xfrm>
          <a:prstGeom prst="roundRect">
            <a:avLst/>
          </a:prstGeom>
          <a:solidFill>
            <a:schemeClr val="accent5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“Агрономія” </a:t>
            </a:r>
          </a:p>
          <a:p>
            <a:pPr algn="ctr"/>
            <a:endParaRPr lang="uk-UA" sz="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30.10.2013 р.</a:t>
            </a:r>
          </a:p>
          <a:p>
            <a:pPr algn="ctr"/>
            <a:endParaRPr lang="uk-UA" sz="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29200" y="5029200"/>
            <a:ext cx="3657600" cy="1447800"/>
          </a:xfrm>
          <a:prstGeom prst="roundRect">
            <a:avLst/>
          </a:prstGeom>
          <a:solidFill>
            <a:schemeClr val="accent5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 підготовки фермерів </a:t>
            </a:r>
          </a:p>
          <a:p>
            <a:pPr algn="ctr"/>
            <a:endParaRPr lang="uk-UA" sz="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7.10.2013р.</a:t>
            </a:r>
          </a:p>
          <a:p>
            <a:pPr algn="ctr"/>
            <a:r>
              <a:rPr lang="uk-UA" sz="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29200" y="3276600"/>
            <a:ext cx="3657600" cy="1367367"/>
          </a:xfrm>
          <a:prstGeom prst="roundRect">
            <a:avLst/>
          </a:prstGeom>
          <a:solidFill>
            <a:schemeClr val="accent5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“Ветеринарна медицина” </a:t>
            </a:r>
          </a:p>
          <a:p>
            <a:pPr algn="ctr"/>
            <a:endParaRPr lang="uk-UA" sz="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23.05.2013 р.</a:t>
            </a:r>
          </a:p>
          <a:p>
            <a:pPr algn="ctr"/>
            <a:endParaRPr lang="uk-UA" sz="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5000" y="25908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</a:rPr>
              <a:t>За напрямами підготовки 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86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c7c22496-b7f7-4847-b54a-7975437e025b"/>
</p:tagLst>
</file>

<file path=ppt/theme/theme1.xml><?xml version="1.0" encoding="utf-8"?>
<a:theme xmlns:a="http://schemas.openxmlformats.org/drawingml/2006/main" name="шаблон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261</TotalTime>
  <Words>1100</Words>
  <Application>Microsoft Office PowerPoint</Application>
  <PresentationFormat>Экран (4:3)</PresentationFormat>
  <Paragraphs>287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шаблон</vt:lpstr>
      <vt:lpstr>1_Оформление по умолчанию</vt:lpstr>
      <vt:lpstr>Лист</vt:lpstr>
      <vt:lpstr>Аграрна освіта на шляху вдосконалення. Адаптація до сучасних вимог аграрного виробництва.</vt:lpstr>
      <vt:lpstr>Сучасна вища аграрна освіта</vt:lpstr>
      <vt:lpstr>Кількість ВНЗ, що здійснюють підготовку фахівців,  2013 р.</vt:lpstr>
      <vt:lpstr>Середній бал незалежного дистанційного заміру знань  з напряму «Агрономія»</vt:lpstr>
      <vt:lpstr>Презентация PowerPoint</vt:lpstr>
      <vt:lpstr>Кількість студентів, фахівців АПК,  що пройшли підготовку в навчально-практичних центрах, тис. осіб</vt:lpstr>
      <vt:lpstr>Стажування студентів ВНЗ ІІІ-ІV рівнів акредитації Мінагрополітики України за кордоном, 2012 р., осіб</vt:lpstr>
      <vt:lpstr> Стажування науково-педагогічних та педагогічних  працівників вищих навчальних закладів  I-IV рівнів акредитації </vt:lpstr>
      <vt:lpstr> Дискусійні клуби  “Аграрна освіта на ринку праці”  </vt:lpstr>
      <vt:lpstr> Учасники дискусійних клубів  “Аграрна освіта на ринку праці”  </vt:lpstr>
      <vt:lpstr>Презентация PowerPoint</vt:lpstr>
      <vt:lpstr>Державний стандарт вищої освіти </vt:lpstr>
      <vt:lpstr>Галузеві стандарти вищої освіти</vt:lpstr>
      <vt:lpstr>Стан розроблення галузевих стандартів вищої освіти для ОКР «бакалавр»</vt:lpstr>
      <vt:lpstr>Стан розроблення галузевих стандартів вищої освіти для ОКР «магістр»</vt:lpstr>
      <vt:lpstr>Стан розроблення галузевих стандартів вищої освіти для ОКР «молодший спеціаліст»</vt:lpstr>
      <vt:lpstr>Стан розроблення галузевих стандартів вищої освіти для ОКР «молодший спеціаліст»</vt:lpstr>
      <vt:lpstr>Професійний стандарт</vt:lpstr>
      <vt:lpstr>Професійні стандарти</vt:lpstr>
      <vt:lpstr>Результати роботи галузевих Рад</vt:lpstr>
      <vt:lpstr>Протокольне доручення за підсумками наради з керівниками вищих навчальних закладів Мінагрополітики України від 27.08.2013 р.</vt:lpstr>
      <vt:lpstr>ДЯКУЮ ЗА УВАГУ!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Аграрна освіта на шляху вдосконалення. Адаптація до сучасних вимог аграрного виробництва.</dc:title>
  <dc:creator>User</dc:creator>
  <cp:lastModifiedBy>Анна</cp:lastModifiedBy>
  <cp:revision>35</cp:revision>
  <cp:lastPrinted>2013-11-13T17:42:33Z</cp:lastPrinted>
  <dcterms:created xsi:type="dcterms:W3CDTF">2013-11-13T08:04:32Z</dcterms:created>
  <dcterms:modified xsi:type="dcterms:W3CDTF">2013-11-13T17:44:23Z</dcterms:modified>
</cp:coreProperties>
</file>